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73" r:id="rId4"/>
    <p:sldId id="256" r:id="rId5"/>
    <p:sldId id="258" r:id="rId6"/>
    <p:sldId id="259" r:id="rId7"/>
    <p:sldId id="260" r:id="rId8"/>
    <p:sldId id="261" r:id="rId9"/>
    <p:sldId id="262" r:id="rId10"/>
    <p:sldId id="263" r:id="rId11"/>
    <p:sldId id="269" r:id="rId12"/>
    <p:sldId id="270" r:id="rId13"/>
    <p:sldId id="271" r:id="rId14"/>
    <p:sldId id="272" r:id="rId15"/>
    <p:sldId id="274" r:id="rId16"/>
    <p:sldId id="264" r:id="rId17"/>
    <p:sldId id="265" r:id="rId18"/>
    <p:sldId id="267" r:id="rId19"/>
    <p:sldId id="276" r:id="rId20"/>
    <p:sldId id="277" r:id="rId21"/>
    <p:sldId id="278" r:id="rId22"/>
    <p:sldId id="275" r:id="rId23"/>
    <p:sldId id="280" r:id="rId24"/>
    <p:sldId id="281" r:id="rId25"/>
    <p:sldId id="284" r:id="rId26"/>
    <p:sldId id="282" r:id="rId27"/>
    <p:sldId id="283" r:id="rId28"/>
    <p:sldId id="290" r:id="rId29"/>
    <p:sldId id="285" r:id="rId30"/>
    <p:sldId id="286" r:id="rId31"/>
    <p:sldId id="287" r:id="rId32"/>
    <p:sldId id="289" r:id="rId33"/>
    <p:sldId id="288" r:id="rId3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30/05/2013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30/05/2013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30/05/2013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462222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332155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551182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171833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558477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038089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8577219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4210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30/05/2013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9468847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2252290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2315019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3800973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9877159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8158552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3702275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5630945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4669596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254953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30/05/2013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5150302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005631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1047195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048819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30/05/2013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30/05/2013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30/05/2013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30/05/2013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30/05/2013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30/05/2013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30/05/2013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837404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solidFill>
                  <a:prstClr val="black">
                    <a:tint val="75000"/>
                  </a:prstClr>
                </a:solidFill>
              </a:rPr>
              <a:pPr/>
              <a:t>30/05/2013</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2846061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pPr algn="l"/>
            <a:r>
              <a:rPr lang="it-IT" dirty="0" smtClean="0">
                <a:solidFill>
                  <a:schemeClr val="tx1">
                    <a:lumMod val="95000"/>
                    <a:lumOff val="5000"/>
                  </a:schemeClr>
                </a:solidFill>
              </a:rPr>
              <a:t>- Cos’è la storia?</a:t>
            </a:r>
            <a:br>
              <a:rPr lang="it-IT" dirty="0" smtClean="0">
                <a:solidFill>
                  <a:schemeClr val="tx1">
                    <a:lumMod val="95000"/>
                    <a:lumOff val="5000"/>
                  </a:schemeClr>
                </a:solidFill>
              </a:rPr>
            </a:br>
            <a:r>
              <a:rPr lang="it-IT" dirty="0" smtClean="0">
                <a:solidFill>
                  <a:schemeClr val="tx1">
                    <a:lumMod val="95000"/>
                    <a:lumOff val="5000"/>
                  </a:schemeClr>
                </a:solidFill>
              </a:rPr>
              <a:t>- Cos’è un fatto storico?</a:t>
            </a:r>
            <a:br>
              <a:rPr lang="it-IT" dirty="0" smtClean="0">
                <a:solidFill>
                  <a:schemeClr val="tx1">
                    <a:lumMod val="95000"/>
                    <a:lumOff val="5000"/>
                  </a:schemeClr>
                </a:solidFill>
              </a:rPr>
            </a:br>
            <a:r>
              <a:rPr lang="it-IT" dirty="0" smtClean="0">
                <a:solidFill>
                  <a:schemeClr val="tx1">
                    <a:lumMod val="95000"/>
                    <a:lumOff val="5000"/>
                  </a:schemeClr>
                </a:solidFill>
              </a:rPr>
              <a:t>- Il fatto storico e l’avvenimento</a:t>
            </a:r>
            <a:br>
              <a:rPr lang="it-IT" dirty="0" smtClean="0">
                <a:solidFill>
                  <a:schemeClr val="tx1">
                    <a:lumMod val="95000"/>
                    <a:lumOff val="5000"/>
                  </a:schemeClr>
                </a:solidFill>
              </a:rPr>
            </a:br>
            <a:r>
              <a:rPr lang="it-IT" dirty="0" smtClean="0">
                <a:solidFill>
                  <a:schemeClr val="tx1">
                    <a:lumMod val="95000"/>
                    <a:lumOff val="5000"/>
                  </a:schemeClr>
                </a:solidFill>
              </a:rPr>
              <a:t>- La storia è una scienza?</a:t>
            </a:r>
            <a:br>
              <a:rPr lang="it-IT" dirty="0" smtClean="0">
                <a:solidFill>
                  <a:schemeClr val="tx1">
                    <a:lumMod val="95000"/>
                    <a:lumOff val="5000"/>
                  </a:schemeClr>
                </a:solidFill>
              </a:rPr>
            </a:br>
            <a:r>
              <a:rPr lang="it-IT" dirty="0" smtClean="0">
                <a:solidFill>
                  <a:schemeClr val="tx1">
                    <a:lumMod val="95000"/>
                    <a:lumOff val="5000"/>
                  </a:schemeClr>
                </a:solidFill>
              </a:rPr>
              <a:t>- Storia: verità o menzogna</a:t>
            </a:r>
            <a:endParaRPr lang="it-IT" dirty="0">
              <a:solidFill>
                <a:schemeClr val="tx1">
                  <a:lumMod val="95000"/>
                  <a:lumOff val="5000"/>
                </a:schemeClr>
              </a:solidFill>
            </a:endParaRPr>
          </a:p>
        </p:txBody>
      </p:sp>
    </p:spTree>
    <p:extLst>
      <p:ext uri="{BB962C8B-B14F-4D97-AF65-F5344CB8AC3E}">
        <p14:creationId xmlns:p14="http://schemas.microsoft.com/office/powerpoint/2010/main" val="2298829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39552" y="2708920"/>
            <a:ext cx="8229600" cy="1143000"/>
          </a:xfrm>
        </p:spPr>
        <p:txBody>
          <a:bodyPr>
            <a:noAutofit/>
          </a:bodyPr>
          <a:lstStyle/>
          <a:p>
            <a:r>
              <a:rPr lang="it-IT" sz="3200" dirty="0">
                <a:solidFill>
                  <a:schemeClr val="bg1">
                    <a:lumMod val="75000"/>
                  </a:schemeClr>
                </a:solidFill>
              </a:rPr>
              <a:t>L’avvenimento è legato alla </a:t>
            </a:r>
            <a:r>
              <a:rPr lang="it-IT" sz="3200" dirty="0" smtClean="0">
                <a:solidFill>
                  <a:schemeClr val="bg1">
                    <a:lumMod val="75000"/>
                  </a:schemeClr>
                </a:solidFill>
              </a:rPr>
              <a:t>comunicazione. </a:t>
            </a:r>
            <a:r>
              <a:rPr lang="it-IT" sz="3200" dirty="0">
                <a:solidFill>
                  <a:schemeClr val="bg1">
                    <a:lumMod val="75000"/>
                  </a:schemeClr>
                </a:solidFill>
              </a:rPr>
              <a:t/>
            </a:r>
            <a:br>
              <a:rPr lang="it-IT" sz="3200" dirty="0">
                <a:solidFill>
                  <a:schemeClr val="bg1">
                    <a:lumMod val="75000"/>
                  </a:schemeClr>
                </a:solidFill>
              </a:rPr>
            </a:br>
            <a:r>
              <a:rPr lang="it-IT" sz="3200" dirty="0" smtClean="0">
                <a:solidFill>
                  <a:schemeClr val="bg1">
                    <a:lumMod val="75000"/>
                  </a:schemeClr>
                </a:solidFill>
              </a:rPr>
              <a:t>Nel mondo di oggi è legato all’immagine (sbarco sulla luna, 11 </a:t>
            </a:r>
            <a:r>
              <a:rPr lang="it-IT" sz="3200" dirty="0">
                <a:solidFill>
                  <a:schemeClr val="bg1">
                    <a:lumMod val="75000"/>
                  </a:schemeClr>
                </a:solidFill>
              </a:rPr>
              <a:t>settembre, </a:t>
            </a:r>
            <a:r>
              <a:rPr lang="it-IT" sz="3200" dirty="0" smtClean="0">
                <a:solidFill>
                  <a:schemeClr val="bg1">
                    <a:lumMod val="75000"/>
                  </a:schemeClr>
                </a:solidFill>
              </a:rPr>
              <a:t>etc.).</a:t>
            </a:r>
            <a:r>
              <a:rPr lang="it-IT" sz="3200" dirty="0">
                <a:solidFill>
                  <a:schemeClr val="bg1">
                    <a:lumMod val="75000"/>
                  </a:schemeClr>
                </a:solidFill>
              </a:rPr>
              <a:t/>
            </a:r>
            <a:br>
              <a:rPr lang="it-IT" sz="3200" dirty="0">
                <a:solidFill>
                  <a:schemeClr val="bg1">
                    <a:lumMod val="75000"/>
                  </a:schemeClr>
                </a:solidFill>
              </a:rPr>
            </a:br>
            <a:r>
              <a:rPr lang="it-IT" sz="3200" dirty="0" smtClean="0">
                <a:solidFill>
                  <a:schemeClr val="bg1">
                    <a:lumMod val="75000"/>
                  </a:schemeClr>
                </a:solidFill>
              </a:rPr>
              <a:t/>
            </a:r>
            <a:br>
              <a:rPr lang="it-IT" sz="3200" dirty="0" smtClean="0">
                <a:solidFill>
                  <a:schemeClr val="bg1">
                    <a:lumMod val="75000"/>
                  </a:schemeClr>
                </a:solidFill>
              </a:rPr>
            </a:br>
            <a:r>
              <a:rPr lang="it-IT" sz="3200" dirty="0" smtClean="0">
                <a:solidFill>
                  <a:schemeClr val="bg1">
                    <a:lumMod val="75000"/>
                  </a:schemeClr>
                </a:solidFill>
              </a:rPr>
              <a:t>Il </a:t>
            </a:r>
            <a:r>
              <a:rPr lang="it-IT" sz="3200" dirty="0">
                <a:solidFill>
                  <a:schemeClr val="bg1">
                    <a:lumMod val="75000"/>
                  </a:schemeClr>
                </a:solidFill>
              </a:rPr>
              <a:t>modello dell’avvenimento moderno è proprio lo sbarco sulla luna. Mandando l’avvenimento in diretta gli sottrae il suo carattere di storicità, perché lo mette a diretto contatto con le masse. Gli si dà teatralità e spettacolarità </a:t>
            </a:r>
          </a:p>
        </p:txBody>
      </p:sp>
    </p:spTree>
    <p:extLst>
      <p:ext uri="{BB962C8B-B14F-4D97-AF65-F5344CB8AC3E}">
        <p14:creationId xmlns:p14="http://schemas.microsoft.com/office/powerpoint/2010/main" val="254344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39552" y="2780928"/>
            <a:ext cx="8229600" cy="1143000"/>
          </a:xfrm>
        </p:spPr>
        <p:txBody>
          <a:bodyPr>
            <a:noAutofit/>
          </a:bodyPr>
          <a:lstStyle/>
          <a:p>
            <a:pPr algn="l"/>
            <a:r>
              <a:rPr lang="it-IT" sz="3200" dirty="0" smtClean="0">
                <a:solidFill>
                  <a:schemeClr val="bg1">
                    <a:lumMod val="75000"/>
                  </a:schemeClr>
                </a:solidFill>
              </a:rPr>
              <a:t>Teatralizzandolo si </a:t>
            </a:r>
            <a:r>
              <a:rPr lang="it-IT" sz="3200" dirty="0">
                <a:solidFill>
                  <a:schemeClr val="bg1">
                    <a:lumMod val="75000"/>
                  </a:schemeClr>
                </a:solidFill>
              </a:rPr>
              <a:t>toglie </a:t>
            </a:r>
            <a:r>
              <a:rPr lang="it-IT" sz="3200" dirty="0" smtClean="0">
                <a:solidFill>
                  <a:schemeClr val="bg1">
                    <a:lumMod val="75000"/>
                  </a:schemeClr>
                </a:solidFill>
              </a:rPr>
              <a:t>all’avvenimento </a:t>
            </a:r>
            <a:r>
              <a:rPr lang="it-IT" sz="3200" dirty="0">
                <a:solidFill>
                  <a:schemeClr val="bg1">
                    <a:lumMod val="75000"/>
                  </a:schemeClr>
                </a:solidFill>
              </a:rPr>
              <a:t>la possibilità di essere giudicato. </a:t>
            </a:r>
            <a:r>
              <a:rPr lang="it-IT" sz="3200" dirty="0" smtClean="0">
                <a:solidFill>
                  <a:schemeClr val="bg1">
                    <a:lumMod val="75000"/>
                  </a:schemeClr>
                </a:solidFill>
              </a:rPr>
              <a:t/>
            </a:r>
            <a:br>
              <a:rPr lang="it-IT" sz="3200" dirty="0" smtClean="0">
                <a:solidFill>
                  <a:schemeClr val="bg1">
                    <a:lumMod val="75000"/>
                  </a:schemeClr>
                </a:solidFill>
              </a:rPr>
            </a:br>
            <a:r>
              <a:rPr lang="it-IT" sz="3200" dirty="0">
                <a:solidFill>
                  <a:schemeClr val="bg1">
                    <a:lumMod val="75000"/>
                  </a:schemeClr>
                </a:solidFill>
              </a:rPr>
              <a:t/>
            </a:r>
            <a:br>
              <a:rPr lang="it-IT" sz="3200" dirty="0">
                <a:solidFill>
                  <a:schemeClr val="bg1">
                    <a:lumMod val="75000"/>
                  </a:schemeClr>
                </a:solidFill>
              </a:rPr>
            </a:br>
            <a:r>
              <a:rPr lang="it-IT" sz="3200" dirty="0" smtClean="0">
                <a:solidFill>
                  <a:schemeClr val="bg1">
                    <a:lumMod val="75000"/>
                  </a:schemeClr>
                </a:solidFill>
              </a:rPr>
              <a:t/>
            </a:r>
            <a:br>
              <a:rPr lang="it-IT" sz="3200" dirty="0" smtClean="0">
                <a:solidFill>
                  <a:schemeClr val="bg1">
                    <a:lumMod val="75000"/>
                  </a:schemeClr>
                </a:solidFill>
              </a:rPr>
            </a:br>
            <a:r>
              <a:rPr lang="it-IT" sz="3200" dirty="0" smtClean="0">
                <a:solidFill>
                  <a:schemeClr val="bg1">
                    <a:lumMod val="75000"/>
                  </a:schemeClr>
                </a:solidFill>
              </a:rPr>
              <a:t>Perché </a:t>
            </a:r>
            <a:r>
              <a:rPr lang="it-IT" sz="3200" dirty="0">
                <a:solidFill>
                  <a:schemeClr val="bg1">
                    <a:lumMod val="75000"/>
                  </a:schemeClr>
                </a:solidFill>
              </a:rPr>
              <a:t>esso possa essere analizzato e giudicato deve diventare un </a:t>
            </a:r>
            <a:r>
              <a:rPr lang="it-IT" sz="3200" i="1" u="sng" dirty="0">
                <a:solidFill>
                  <a:srgbClr val="FF0000"/>
                </a:solidFill>
              </a:rPr>
              <a:t>fatto storico</a:t>
            </a:r>
            <a:r>
              <a:rPr lang="it-IT" sz="3200" dirty="0">
                <a:solidFill>
                  <a:schemeClr val="bg1">
                    <a:lumMod val="75000"/>
                  </a:schemeClr>
                </a:solidFill>
              </a:rPr>
              <a:t>, cioè incastonato dallo storico </a:t>
            </a:r>
            <a:r>
              <a:rPr lang="it-IT" sz="3200" u="sng" dirty="0">
                <a:solidFill>
                  <a:schemeClr val="bg1">
                    <a:lumMod val="75000"/>
                  </a:schemeClr>
                </a:solidFill>
              </a:rPr>
              <a:t>all’interno di un percorso</a:t>
            </a:r>
            <a:r>
              <a:rPr lang="it-IT" sz="3200" dirty="0">
                <a:solidFill>
                  <a:schemeClr val="bg1">
                    <a:lumMod val="75000"/>
                  </a:schemeClr>
                </a:solidFill>
              </a:rPr>
              <a:t> di fatti storici e che serve a determinare un </a:t>
            </a:r>
            <a:r>
              <a:rPr lang="it-IT" sz="3200" dirty="0">
                <a:solidFill>
                  <a:srgbClr val="FF0000"/>
                </a:solidFill>
              </a:rPr>
              <a:t>«concetto». </a:t>
            </a:r>
          </a:p>
        </p:txBody>
      </p:sp>
    </p:spTree>
    <p:extLst>
      <p:ext uri="{BB962C8B-B14F-4D97-AF65-F5344CB8AC3E}">
        <p14:creationId xmlns:p14="http://schemas.microsoft.com/office/powerpoint/2010/main" val="1090557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95536" y="2420888"/>
            <a:ext cx="8229600" cy="1143000"/>
          </a:xfrm>
        </p:spPr>
        <p:txBody>
          <a:bodyPr>
            <a:normAutofit fontScale="90000"/>
          </a:bodyPr>
          <a:lstStyle/>
          <a:p>
            <a:r>
              <a:rPr lang="it-IT" u="sng" dirty="0" smtClean="0">
                <a:solidFill>
                  <a:schemeClr val="bg1">
                    <a:lumMod val="75000"/>
                  </a:schemeClr>
                </a:solidFill>
              </a:rPr>
              <a:t>La storia concettualizzante</a:t>
            </a:r>
            <a:r>
              <a:rPr lang="it-IT" dirty="0" smtClean="0">
                <a:solidFill>
                  <a:schemeClr val="bg1">
                    <a:lumMod val="75000"/>
                  </a:schemeClr>
                </a:solidFill>
              </a:rPr>
              <a:t/>
            </a:r>
            <a:br>
              <a:rPr lang="it-IT" dirty="0" smtClean="0">
                <a:solidFill>
                  <a:schemeClr val="bg1">
                    <a:lumMod val="75000"/>
                  </a:schemeClr>
                </a:solidFill>
              </a:rPr>
            </a:br>
            <a:r>
              <a:rPr lang="it-IT" dirty="0">
                <a:solidFill>
                  <a:schemeClr val="bg1">
                    <a:lumMod val="75000"/>
                  </a:schemeClr>
                </a:solidFill>
              </a:rPr>
              <a:t/>
            </a:r>
            <a:br>
              <a:rPr lang="it-IT" dirty="0">
                <a:solidFill>
                  <a:schemeClr val="bg1">
                    <a:lumMod val="75000"/>
                  </a:schemeClr>
                </a:solidFill>
              </a:rPr>
            </a:br>
            <a:r>
              <a:rPr lang="it-IT" sz="3600" dirty="0" smtClean="0">
                <a:solidFill>
                  <a:schemeClr val="bg1">
                    <a:lumMod val="75000"/>
                  </a:schemeClr>
                </a:solidFill>
              </a:rPr>
              <a:t>Il compito dello storico è proprio quello di creare «concetti» partendo da avvenimenti che egli seleziona facendoli diventare fatti storici.</a:t>
            </a:r>
            <a:br>
              <a:rPr lang="it-IT" sz="3600" dirty="0" smtClean="0">
                <a:solidFill>
                  <a:schemeClr val="bg1">
                    <a:lumMod val="75000"/>
                  </a:schemeClr>
                </a:solidFill>
              </a:rPr>
            </a:br>
            <a:r>
              <a:rPr lang="it-IT" sz="3600" dirty="0">
                <a:solidFill>
                  <a:schemeClr val="bg1">
                    <a:lumMod val="75000"/>
                  </a:schemeClr>
                </a:solidFill>
              </a:rPr>
              <a:t/>
            </a:r>
            <a:br>
              <a:rPr lang="it-IT" sz="3600" dirty="0">
                <a:solidFill>
                  <a:schemeClr val="bg1">
                    <a:lumMod val="75000"/>
                  </a:schemeClr>
                </a:solidFill>
              </a:rPr>
            </a:br>
            <a:r>
              <a:rPr lang="it-IT" sz="3600" dirty="0" smtClean="0">
                <a:solidFill>
                  <a:schemeClr val="bg1">
                    <a:lumMod val="75000"/>
                  </a:schemeClr>
                </a:solidFill>
              </a:rPr>
              <a:t> - </a:t>
            </a:r>
            <a:r>
              <a:rPr lang="it-IT" sz="3200" dirty="0" smtClean="0">
                <a:solidFill>
                  <a:schemeClr val="bg1">
                    <a:lumMod val="75000"/>
                  </a:schemeClr>
                </a:solidFill>
              </a:rPr>
              <a:t>l’abilità </a:t>
            </a:r>
            <a:r>
              <a:rPr lang="it-IT" sz="3200" dirty="0">
                <a:solidFill>
                  <a:schemeClr val="bg1">
                    <a:lumMod val="75000"/>
                  </a:schemeClr>
                </a:solidFill>
              </a:rPr>
              <a:t>di un </a:t>
            </a:r>
            <a:r>
              <a:rPr lang="it-IT" sz="3200" dirty="0">
                <a:solidFill>
                  <a:srgbClr val="FF0000"/>
                </a:solidFill>
              </a:rPr>
              <a:t>fisico</a:t>
            </a:r>
            <a:r>
              <a:rPr lang="it-IT" sz="3200" dirty="0">
                <a:solidFill>
                  <a:schemeClr val="bg1">
                    <a:lumMod val="75000"/>
                  </a:schemeClr>
                </a:solidFill>
              </a:rPr>
              <a:t> sta nell’individuare l’equazione di un fenomeno </a:t>
            </a:r>
            <a:br>
              <a:rPr lang="it-IT" sz="3200" dirty="0">
                <a:solidFill>
                  <a:schemeClr val="bg1">
                    <a:lumMod val="75000"/>
                  </a:schemeClr>
                </a:solidFill>
              </a:rPr>
            </a:br>
            <a:r>
              <a:rPr lang="it-IT" sz="3200" dirty="0" smtClean="0">
                <a:solidFill>
                  <a:schemeClr val="bg1">
                    <a:lumMod val="75000"/>
                  </a:schemeClr>
                </a:solidFill>
              </a:rPr>
              <a:t>- l’abilità </a:t>
            </a:r>
            <a:r>
              <a:rPr lang="it-IT" sz="3200" dirty="0">
                <a:solidFill>
                  <a:schemeClr val="bg1">
                    <a:lumMod val="75000"/>
                  </a:schemeClr>
                </a:solidFill>
              </a:rPr>
              <a:t>di uno </a:t>
            </a:r>
            <a:r>
              <a:rPr lang="it-IT" sz="3200" dirty="0">
                <a:solidFill>
                  <a:srgbClr val="FF0000"/>
                </a:solidFill>
              </a:rPr>
              <a:t>storico</a:t>
            </a:r>
            <a:r>
              <a:rPr lang="it-IT" sz="3200" dirty="0">
                <a:solidFill>
                  <a:schemeClr val="bg1">
                    <a:lumMod val="75000"/>
                  </a:schemeClr>
                </a:solidFill>
              </a:rPr>
              <a:t> sta nel «creare concetti».</a:t>
            </a:r>
            <a:endParaRPr lang="it-IT" sz="3600" dirty="0">
              <a:solidFill>
                <a:schemeClr val="bg1">
                  <a:lumMod val="75000"/>
                </a:schemeClr>
              </a:solidFill>
            </a:endParaRPr>
          </a:p>
        </p:txBody>
      </p:sp>
    </p:spTree>
    <p:extLst>
      <p:ext uri="{BB962C8B-B14F-4D97-AF65-F5344CB8AC3E}">
        <p14:creationId xmlns:p14="http://schemas.microsoft.com/office/powerpoint/2010/main" val="3734470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492896"/>
            <a:ext cx="8229600" cy="1143000"/>
          </a:xfrm>
        </p:spPr>
        <p:txBody>
          <a:bodyPr>
            <a:noAutofit/>
          </a:bodyPr>
          <a:lstStyle/>
          <a:p>
            <a:r>
              <a:rPr lang="it-IT" sz="3600" dirty="0" smtClean="0">
                <a:solidFill>
                  <a:schemeClr val="bg1">
                    <a:lumMod val="65000"/>
                  </a:schemeClr>
                </a:solidFill>
              </a:rPr>
              <a:t>La concettualizzazione serve a differenziare la </a:t>
            </a:r>
            <a:r>
              <a:rPr lang="it-IT" sz="3600" dirty="0">
                <a:solidFill>
                  <a:srgbClr val="FF0000"/>
                </a:solidFill>
              </a:rPr>
              <a:t>storia</a:t>
            </a:r>
            <a:r>
              <a:rPr lang="it-IT" sz="3600" dirty="0">
                <a:solidFill>
                  <a:schemeClr val="bg1">
                    <a:lumMod val="65000"/>
                  </a:schemeClr>
                </a:solidFill>
              </a:rPr>
              <a:t> dal </a:t>
            </a:r>
            <a:r>
              <a:rPr lang="it-IT" sz="3600" dirty="0">
                <a:solidFill>
                  <a:srgbClr val="0070C0"/>
                </a:solidFill>
              </a:rPr>
              <a:t>romanzo storico</a:t>
            </a:r>
            <a:r>
              <a:rPr lang="it-IT" sz="3600" dirty="0">
                <a:solidFill>
                  <a:schemeClr val="bg1">
                    <a:lumMod val="65000"/>
                  </a:schemeClr>
                </a:solidFill>
              </a:rPr>
              <a:t>. </a:t>
            </a:r>
            <a:r>
              <a:rPr lang="it-IT" sz="3600" dirty="0" smtClean="0">
                <a:solidFill>
                  <a:schemeClr val="bg1">
                    <a:lumMod val="65000"/>
                  </a:schemeClr>
                </a:solidFill>
              </a:rPr>
              <a:t/>
            </a:r>
            <a:br>
              <a:rPr lang="it-IT" sz="3600" dirty="0" smtClean="0">
                <a:solidFill>
                  <a:schemeClr val="bg1">
                    <a:lumMod val="65000"/>
                  </a:schemeClr>
                </a:solidFill>
              </a:rPr>
            </a:br>
            <a:r>
              <a:rPr lang="it-IT" sz="3600" dirty="0">
                <a:solidFill>
                  <a:schemeClr val="bg1">
                    <a:lumMod val="65000"/>
                  </a:schemeClr>
                </a:solidFill>
              </a:rPr>
              <a:t/>
            </a:r>
            <a:br>
              <a:rPr lang="it-IT" sz="3600" dirty="0">
                <a:solidFill>
                  <a:schemeClr val="bg1">
                    <a:lumMod val="65000"/>
                  </a:schemeClr>
                </a:solidFill>
              </a:rPr>
            </a:br>
            <a:r>
              <a:rPr lang="it-IT" sz="3600" dirty="0" smtClean="0">
                <a:solidFill>
                  <a:schemeClr val="bg1">
                    <a:lumMod val="65000"/>
                  </a:schemeClr>
                </a:solidFill>
              </a:rPr>
              <a:t>La </a:t>
            </a:r>
            <a:r>
              <a:rPr lang="it-IT" sz="3600" dirty="0">
                <a:solidFill>
                  <a:schemeClr val="bg1">
                    <a:lumMod val="65000"/>
                  </a:schemeClr>
                </a:solidFill>
              </a:rPr>
              <a:t>storia </a:t>
            </a:r>
            <a:r>
              <a:rPr lang="it-IT" sz="3600" dirty="0" smtClean="0">
                <a:solidFill>
                  <a:schemeClr val="bg1">
                    <a:lumMod val="65000"/>
                  </a:schemeClr>
                </a:solidFill>
              </a:rPr>
              <a:t>è molto più </a:t>
            </a:r>
            <a:r>
              <a:rPr lang="it-IT" sz="3600" u="sng" dirty="0" smtClean="0">
                <a:solidFill>
                  <a:srgbClr val="FF0000"/>
                </a:solidFill>
              </a:rPr>
              <a:t>analisi</a:t>
            </a:r>
            <a:r>
              <a:rPr lang="it-IT" sz="3600" dirty="0" smtClean="0">
                <a:solidFill>
                  <a:schemeClr val="bg1">
                    <a:lumMod val="65000"/>
                  </a:schemeClr>
                </a:solidFill>
              </a:rPr>
              <a:t> (e </a:t>
            </a:r>
            <a:r>
              <a:rPr lang="it-IT" sz="3600" dirty="0" err="1" smtClean="0">
                <a:solidFill>
                  <a:schemeClr val="bg1">
                    <a:lumMod val="65000"/>
                  </a:schemeClr>
                </a:solidFill>
              </a:rPr>
              <a:t>problematizzazione</a:t>
            </a:r>
            <a:r>
              <a:rPr lang="it-IT" sz="3600" dirty="0" smtClean="0">
                <a:solidFill>
                  <a:schemeClr val="bg1">
                    <a:lumMod val="65000"/>
                  </a:schemeClr>
                </a:solidFill>
              </a:rPr>
              <a:t>) che </a:t>
            </a:r>
            <a:r>
              <a:rPr lang="it-IT" sz="3600" u="sng" dirty="0">
                <a:solidFill>
                  <a:srgbClr val="0070C0"/>
                </a:solidFill>
              </a:rPr>
              <a:t>narrazione</a:t>
            </a:r>
            <a:r>
              <a:rPr lang="it-IT" sz="3600" dirty="0">
                <a:solidFill>
                  <a:schemeClr val="bg1">
                    <a:lumMod val="65000"/>
                  </a:schemeClr>
                </a:solidFill>
              </a:rPr>
              <a:t> </a:t>
            </a:r>
            <a:r>
              <a:rPr lang="it-IT" sz="3600" dirty="0" smtClean="0">
                <a:solidFill>
                  <a:schemeClr val="bg1">
                    <a:lumMod val="65000"/>
                  </a:schemeClr>
                </a:solidFill>
              </a:rPr>
              <a:t/>
            </a:r>
            <a:br>
              <a:rPr lang="it-IT" sz="3600" dirty="0" smtClean="0">
                <a:solidFill>
                  <a:schemeClr val="bg1">
                    <a:lumMod val="65000"/>
                  </a:schemeClr>
                </a:solidFill>
              </a:rPr>
            </a:br>
            <a:r>
              <a:rPr lang="it-IT" sz="3600" dirty="0" smtClean="0">
                <a:solidFill>
                  <a:schemeClr val="bg1">
                    <a:lumMod val="65000"/>
                  </a:schemeClr>
                </a:solidFill>
              </a:rPr>
              <a:t/>
            </a:r>
            <a:br>
              <a:rPr lang="it-IT" sz="3600" dirty="0" smtClean="0">
                <a:solidFill>
                  <a:schemeClr val="bg1">
                    <a:lumMod val="65000"/>
                  </a:schemeClr>
                </a:solidFill>
              </a:rPr>
            </a:br>
            <a:r>
              <a:rPr lang="it-IT" sz="3600" dirty="0" smtClean="0">
                <a:solidFill>
                  <a:schemeClr val="bg1">
                    <a:lumMod val="65000"/>
                  </a:schemeClr>
                </a:solidFill>
              </a:rPr>
              <a:t>Sono </a:t>
            </a:r>
            <a:r>
              <a:rPr lang="it-IT" sz="3600" dirty="0">
                <a:solidFill>
                  <a:schemeClr val="bg1">
                    <a:lumMod val="65000"/>
                  </a:schemeClr>
                </a:solidFill>
              </a:rPr>
              <a:t>proprio i concetti a </a:t>
            </a:r>
            <a:r>
              <a:rPr lang="it-IT" sz="3600" dirty="0" smtClean="0">
                <a:solidFill>
                  <a:schemeClr val="bg1">
                    <a:lumMod val="65000"/>
                  </a:schemeClr>
                </a:solidFill>
              </a:rPr>
              <a:t>distinguere la storia  </a:t>
            </a:r>
            <a:r>
              <a:rPr lang="it-IT" sz="3600" dirty="0">
                <a:solidFill>
                  <a:schemeClr val="bg1">
                    <a:lumMod val="65000"/>
                  </a:schemeClr>
                </a:solidFill>
              </a:rPr>
              <a:t>dal romanzo storico.</a:t>
            </a:r>
            <a:br>
              <a:rPr lang="it-IT" sz="3600" dirty="0">
                <a:solidFill>
                  <a:schemeClr val="bg1">
                    <a:lumMod val="65000"/>
                  </a:schemeClr>
                </a:solidFill>
              </a:rPr>
            </a:br>
            <a:endParaRPr lang="it-IT" sz="3600" dirty="0">
              <a:solidFill>
                <a:schemeClr val="bg1">
                  <a:lumMod val="65000"/>
                </a:schemeClr>
              </a:solidFill>
            </a:endParaRPr>
          </a:p>
        </p:txBody>
      </p:sp>
    </p:spTree>
    <p:extLst>
      <p:ext uri="{BB962C8B-B14F-4D97-AF65-F5344CB8AC3E}">
        <p14:creationId xmlns:p14="http://schemas.microsoft.com/office/powerpoint/2010/main" val="35285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95536" y="2060848"/>
            <a:ext cx="8229600" cy="1143000"/>
          </a:xfrm>
        </p:spPr>
        <p:txBody>
          <a:bodyPr>
            <a:noAutofit/>
          </a:bodyPr>
          <a:lstStyle/>
          <a:p>
            <a:pPr algn="l"/>
            <a:r>
              <a:rPr lang="it-IT" sz="2800" dirty="0">
                <a:solidFill>
                  <a:schemeClr val="bg1">
                    <a:lumMod val="75000"/>
                  </a:schemeClr>
                </a:solidFill>
              </a:rPr>
              <a:t>Gli storici traggono i fatti dai documenti, ma i documenti sono già di per sé un’elaborazione per cui lo storico che studia i documenti fa un’elaborazione di un’elaborazione</a:t>
            </a:r>
            <a:r>
              <a:rPr lang="it-IT" sz="2800" dirty="0" smtClean="0">
                <a:solidFill>
                  <a:schemeClr val="bg1">
                    <a:lumMod val="75000"/>
                  </a:schemeClr>
                </a:solidFill>
              </a:rPr>
              <a:t>.</a:t>
            </a:r>
            <a:br>
              <a:rPr lang="it-IT" sz="2800" dirty="0" smtClean="0">
                <a:solidFill>
                  <a:schemeClr val="bg1">
                    <a:lumMod val="75000"/>
                  </a:schemeClr>
                </a:solidFill>
              </a:rPr>
            </a:br>
            <a:r>
              <a:rPr lang="it-IT" sz="2800" dirty="0">
                <a:solidFill>
                  <a:schemeClr val="bg1">
                    <a:lumMod val="75000"/>
                  </a:schemeClr>
                </a:solidFill>
              </a:rPr>
              <a:t/>
            </a:r>
            <a:br>
              <a:rPr lang="it-IT" sz="2800" dirty="0">
                <a:solidFill>
                  <a:schemeClr val="bg1">
                    <a:lumMod val="75000"/>
                  </a:schemeClr>
                </a:solidFill>
              </a:rPr>
            </a:br>
            <a:r>
              <a:rPr lang="it-IT" sz="2800" dirty="0">
                <a:solidFill>
                  <a:schemeClr val="bg1">
                    <a:lumMod val="75000"/>
                  </a:schemeClr>
                </a:solidFill>
              </a:rPr>
              <a:t>Quindi </a:t>
            </a:r>
            <a:r>
              <a:rPr lang="it-IT" sz="2800" b="1" dirty="0">
                <a:solidFill>
                  <a:schemeClr val="bg1">
                    <a:lumMod val="75000"/>
                  </a:schemeClr>
                </a:solidFill>
              </a:rPr>
              <a:t>i fatti storici non giungono a noi in «forma pura»</a:t>
            </a:r>
            <a:r>
              <a:rPr lang="it-IT" sz="2800" dirty="0">
                <a:solidFill>
                  <a:schemeClr val="bg1">
                    <a:lumMod val="75000"/>
                  </a:schemeClr>
                </a:solidFill>
              </a:rPr>
              <a:t>, ma riflessi dalla mente di chi li registra; per questo quando cominciamo un libro di storia non dobbiamo chiederci che fatti tratta, </a:t>
            </a:r>
            <a:r>
              <a:rPr lang="it-IT" sz="2800" u="sng" dirty="0">
                <a:solidFill>
                  <a:schemeClr val="bg1">
                    <a:lumMod val="75000"/>
                  </a:schemeClr>
                </a:solidFill>
              </a:rPr>
              <a:t>ma </a:t>
            </a:r>
            <a:r>
              <a:rPr lang="it-IT" sz="2800" b="1" u="sng" dirty="0">
                <a:solidFill>
                  <a:schemeClr val="bg1">
                    <a:lumMod val="75000"/>
                  </a:schemeClr>
                </a:solidFill>
              </a:rPr>
              <a:t>prima di tutto chi l’ha scritto</a:t>
            </a:r>
            <a:endParaRPr lang="it-IT" sz="2800" u="sng" dirty="0">
              <a:solidFill>
                <a:schemeClr val="bg1">
                  <a:lumMod val="75000"/>
                </a:schemeClr>
              </a:solidFill>
            </a:endParaRPr>
          </a:p>
        </p:txBody>
      </p:sp>
    </p:spTree>
    <p:extLst>
      <p:ext uri="{BB962C8B-B14F-4D97-AF65-F5344CB8AC3E}">
        <p14:creationId xmlns:p14="http://schemas.microsoft.com/office/powerpoint/2010/main" val="2040067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95536" y="2852936"/>
            <a:ext cx="8229600" cy="1143000"/>
          </a:xfrm>
        </p:spPr>
        <p:txBody>
          <a:bodyPr>
            <a:noAutofit/>
          </a:bodyPr>
          <a:lstStyle/>
          <a:p>
            <a:pPr algn="l"/>
            <a:r>
              <a:rPr lang="it-IT" sz="2800" dirty="0" smtClean="0">
                <a:solidFill>
                  <a:schemeClr val="bg1">
                    <a:lumMod val="75000"/>
                  </a:schemeClr>
                </a:solidFill>
              </a:rPr>
              <a:t>Lo </a:t>
            </a:r>
            <a:r>
              <a:rPr lang="it-IT" sz="2800" dirty="0">
                <a:solidFill>
                  <a:schemeClr val="bg1">
                    <a:lumMod val="75000"/>
                  </a:schemeClr>
                </a:solidFill>
              </a:rPr>
              <a:t>storico e i fatti sono legati da una reciproca dipendenza </a:t>
            </a:r>
            <a:r>
              <a:rPr lang="it-IT" sz="2800" dirty="0" smtClean="0">
                <a:solidFill>
                  <a:schemeClr val="bg1">
                    <a:lumMod val="75000"/>
                  </a:schemeClr>
                </a:solidFill>
              </a:rPr>
              <a:t>perché:</a:t>
            </a:r>
            <a:br>
              <a:rPr lang="it-IT" sz="2800" dirty="0" smtClean="0">
                <a:solidFill>
                  <a:schemeClr val="bg1">
                    <a:lumMod val="75000"/>
                  </a:schemeClr>
                </a:solidFill>
              </a:rPr>
            </a:br>
            <a:r>
              <a:rPr lang="it-IT" sz="2800" dirty="0" smtClean="0">
                <a:solidFill>
                  <a:schemeClr val="bg1">
                    <a:lumMod val="75000"/>
                  </a:schemeClr>
                </a:solidFill>
              </a:rPr>
              <a:t>- lo </a:t>
            </a:r>
            <a:r>
              <a:rPr lang="it-IT" sz="2800" dirty="0">
                <a:solidFill>
                  <a:schemeClr val="bg1">
                    <a:lumMod val="75000"/>
                  </a:schemeClr>
                </a:solidFill>
              </a:rPr>
              <a:t>storico senza i fatti non ha senso </a:t>
            </a:r>
            <a:r>
              <a:rPr lang="it-IT" sz="2800" dirty="0" smtClean="0">
                <a:solidFill>
                  <a:schemeClr val="bg1">
                    <a:lumMod val="75000"/>
                  </a:schemeClr>
                </a:solidFill>
              </a:rPr>
              <a:t/>
            </a:r>
            <a:br>
              <a:rPr lang="it-IT" sz="2800" dirty="0" smtClean="0">
                <a:solidFill>
                  <a:schemeClr val="bg1">
                    <a:lumMod val="75000"/>
                  </a:schemeClr>
                </a:solidFill>
              </a:rPr>
            </a:br>
            <a:r>
              <a:rPr lang="it-IT" sz="2800" dirty="0" smtClean="0">
                <a:solidFill>
                  <a:schemeClr val="bg1">
                    <a:lumMod val="75000"/>
                  </a:schemeClr>
                </a:solidFill>
              </a:rPr>
              <a:t>- i </a:t>
            </a:r>
            <a:r>
              <a:rPr lang="it-IT" sz="2800" dirty="0">
                <a:solidFill>
                  <a:schemeClr val="bg1">
                    <a:lumMod val="75000"/>
                  </a:schemeClr>
                </a:solidFill>
              </a:rPr>
              <a:t>fatti senza lo storico non sono fatti storici</a:t>
            </a:r>
            <a:r>
              <a:rPr lang="it-IT" sz="2800" dirty="0" smtClean="0">
                <a:solidFill>
                  <a:schemeClr val="bg1">
                    <a:lumMod val="75000"/>
                  </a:schemeClr>
                </a:solidFill>
              </a:rPr>
              <a:t>.</a:t>
            </a:r>
            <a:br>
              <a:rPr lang="it-IT" sz="2800" dirty="0" smtClean="0">
                <a:solidFill>
                  <a:schemeClr val="bg1">
                    <a:lumMod val="75000"/>
                  </a:schemeClr>
                </a:solidFill>
              </a:rPr>
            </a:br>
            <a:r>
              <a:rPr lang="it-IT" sz="2800" dirty="0" smtClean="0">
                <a:solidFill>
                  <a:srgbClr val="FF0000"/>
                </a:solidFill>
              </a:rPr>
              <a:t> </a:t>
            </a:r>
            <a:r>
              <a:rPr lang="it-IT" sz="2800" dirty="0">
                <a:solidFill>
                  <a:srgbClr val="FF0000"/>
                </a:solidFill>
              </a:rPr>
              <a:t/>
            </a:r>
            <a:br>
              <a:rPr lang="it-IT" sz="2800" dirty="0">
                <a:solidFill>
                  <a:srgbClr val="FF0000"/>
                </a:solidFill>
              </a:rPr>
            </a:br>
            <a:r>
              <a:rPr lang="it-IT" sz="2800" dirty="0" smtClean="0">
                <a:solidFill>
                  <a:srgbClr val="FF0000"/>
                </a:solidFill>
              </a:rPr>
              <a:t/>
            </a:r>
            <a:br>
              <a:rPr lang="it-IT" sz="2800" dirty="0" smtClean="0">
                <a:solidFill>
                  <a:srgbClr val="FF0000"/>
                </a:solidFill>
              </a:rPr>
            </a:br>
            <a:r>
              <a:rPr lang="it-IT" sz="2800" dirty="0" smtClean="0">
                <a:solidFill>
                  <a:schemeClr val="bg1">
                    <a:lumMod val="75000"/>
                  </a:schemeClr>
                </a:solidFill>
              </a:rPr>
              <a:t>Si </a:t>
            </a:r>
            <a:r>
              <a:rPr lang="it-IT" sz="2800" dirty="0">
                <a:solidFill>
                  <a:schemeClr val="bg1">
                    <a:lumMod val="75000"/>
                  </a:schemeClr>
                </a:solidFill>
              </a:rPr>
              <a:t>può quindi rispondere alla domanda </a:t>
            </a:r>
            <a:r>
              <a:rPr lang="it-IT" sz="2800" dirty="0">
                <a:solidFill>
                  <a:srgbClr val="FF0000"/>
                </a:solidFill>
              </a:rPr>
              <a:t>«Che cosa è</a:t>
            </a:r>
            <a:r>
              <a:rPr lang="it-IT" sz="2800" dirty="0" smtClean="0">
                <a:solidFill>
                  <a:srgbClr val="FF0000"/>
                </a:solidFill>
              </a:rPr>
              <a:t> </a:t>
            </a:r>
            <a:r>
              <a:rPr lang="it-IT" sz="2800" dirty="0">
                <a:solidFill>
                  <a:srgbClr val="FF0000"/>
                </a:solidFill>
              </a:rPr>
              <a:t>la </a:t>
            </a:r>
            <a:r>
              <a:rPr lang="it-IT" sz="2800" dirty="0" smtClean="0">
                <a:solidFill>
                  <a:srgbClr val="FF0000"/>
                </a:solidFill>
              </a:rPr>
              <a:t>storia?»</a:t>
            </a:r>
            <a:r>
              <a:rPr lang="it-IT" sz="2800" dirty="0" smtClean="0">
                <a:solidFill>
                  <a:schemeClr val="bg1">
                    <a:lumMod val="75000"/>
                  </a:schemeClr>
                </a:solidFill>
              </a:rPr>
              <a:t> </a:t>
            </a:r>
            <a:r>
              <a:rPr lang="it-IT" sz="2800" dirty="0">
                <a:solidFill>
                  <a:schemeClr val="bg1">
                    <a:lumMod val="75000"/>
                  </a:schemeClr>
                </a:solidFill>
              </a:rPr>
              <a:t>dicendo che sia </a:t>
            </a:r>
            <a:r>
              <a:rPr lang="it-IT" sz="2800" u="sng" dirty="0" smtClean="0">
                <a:solidFill>
                  <a:schemeClr val="bg1">
                    <a:lumMod val="75000"/>
                  </a:schemeClr>
                </a:solidFill>
              </a:rPr>
              <a:t>«un </a:t>
            </a:r>
            <a:r>
              <a:rPr lang="it-IT" sz="2800" u="sng" dirty="0">
                <a:solidFill>
                  <a:schemeClr val="bg1">
                    <a:lumMod val="75000"/>
                  </a:schemeClr>
                </a:solidFill>
              </a:rPr>
              <a:t>continuo processo di interazione tra lo storico e i fatti, un continuo dialogo tra presente (lo storico) e il passato (i fatti), perché la storia consiste nell’interpretare il passato agli occhi del </a:t>
            </a:r>
            <a:r>
              <a:rPr lang="it-IT" sz="2800" u="sng" dirty="0" smtClean="0">
                <a:solidFill>
                  <a:schemeClr val="bg1">
                    <a:lumMod val="75000"/>
                  </a:schemeClr>
                </a:solidFill>
              </a:rPr>
              <a:t>presente»</a:t>
            </a:r>
            <a:endParaRPr lang="it-IT" sz="2800" u="sng" dirty="0">
              <a:solidFill>
                <a:schemeClr val="bg1">
                  <a:lumMod val="75000"/>
                </a:schemeClr>
              </a:solidFill>
            </a:endParaRPr>
          </a:p>
        </p:txBody>
      </p:sp>
    </p:spTree>
    <p:extLst>
      <p:ext uri="{BB962C8B-B14F-4D97-AF65-F5344CB8AC3E}">
        <p14:creationId xmlns:p14="http://schemas.microsoft.com/office/powerpoint/2010/main" val="30933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95536" y="1844824"/>
            <a:ext cx="8229600" cy="1143000"/>
          </a:xfrm>
        </p:spPr>
        <p:txBody>
          <a:bodyPr>
            <a:normAutofit fontScale="90000"/>
          </a:bodyPr>
          <a:lstStyle/>
          <a:p>
            <a:r>
              <a:rPr lang="it-IT" dirty="0" smtClean="0">
                <a:solidFill>
                  <a:srgbClr val="FF0000"/>
                </a:solidFill>
              </a:rPr>
              <a:t>La storia è una scienza?</a:t>
            </a:r>
            <a:br>
              <a:rPr lang="it-IT" dirty="0" smtClean="0">
                <a:solidFill>
                  <a:srgbClr val="FF0000"/>
                </a:solidFill>
              </a:rPr>
            </a:br>
            <a:r>
              <a:rPr lang="it-IT" dirty="0">
                <a:solidFill>
                  <a:srgbClr val="FF0000"/>
                </a:solidFill>
              </a:rPr>
              <a:t/>
            </a:r>
            <a:br>
              <a:rPr lang="it-IT" dirty="0">
                <a:solidFill>
                  <a:srgbClr val="FF0000"/>
                </a:solidFill>
              </a:rPr>
            </a:br>
            <a:r>
              <a:rPr lang="it-IT" dirty="0" smtClean="0">
                <a:solidFill>
                  <a:srgbClr val="FF0000"/>
                </a:solidFill>
              </a:rPr>
              <a:t>Si può studiare la storia come se fosse una scienza?</a:t>
            </a:r>
            <a:br>
              <a:rPr lang="it-IT" dirty="0" smtClean="0">
                <a:solidFill>
                  <a:srgbClr val="FF0000"/>
                </a:solidFill>
              </a:rPr>
            </a:br>
            <a:r>
              <a:rPr lang="it-IT" dirty="0">
                <a:solidFill>
                  <a:srgbClr val="FF0000"/>
                </a:solidFill>
              </a:rPr>
              <a:t/>
            </a:r>
            <a:br>
              <a:rPr lang="it-IT" dirty="0">
                <a:solidFill>
                  <a:srgbClr val="FF0000"/>
                </a:solidFill>
              </a:rPr>
            </a:br>
            <a:endParaRPr lang="it-IT" dirty="0">
              <a:solidFill>
                <a:srgbClr val="FF0000"/>
              </a:solidFill>
            </a:endParaRPr>
          </a:p>
        </p:txBody>
      </p:sp>
    </p:spTree>
    <p:extLst>
      <p:ext uri="{BB962C8B-B14F-4D97-AF65-F5344CB8AC3E}">
        <p14:creationId xmlns:p14="http://schemas.microsoft.com/office/powerpoint/2010/main" val="171671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780928"/>
            <a:ext cx="8229600" cy="1143000"/>
          </a:xfrm>
        </p:spPr>
        <p:txBody>
          <a:bodyPr>
            <a:normAutofit fontScale="90000"/>
          </a:bodyPr>
          <a:lstStyle/>
          <a:p>
            <a:r>
              <a:rPr lang="it-IT" sz="3200" dirty="0" smtClean="0">
                <a:solidFill>
                  <a:schemeClr val="bg1">
                    <a:lumMod val="65000"/>
                  </a:schemeClr>
                </a:solidFill>
              </a:rPr>
              <a:t>Lo scienziato può isolare un fenomeno in laboratorio, eliminando gli «</a:t>
            </a:r>
            <a:r>
              <a:rPr lang="it-IT" sz="3200" dirty="0" smtClean="0">
                <a:solidFill>
                  <a:srgbClr val="FF0000"/>
                </a:solidFill>
              </a:rPr>
              <a:t>agenti esterni</a:t>
            </a:r>
            <a:r>
              <a:rPr lang="it-IT" sz="3200" dirty="0" smtClean="0">
                <a:solidFill>
                  <a:schemeClr val="bg1">
                    <a:lumMod val="65000"/>
                  </a:schemeClr>
                </a:solidFill>
              </a:rPr>
              <a:t>», le contingenze, tutto ciò che può condizionare quel fenomeno.</a:t>
            </a:r>
            <a:br>
              <a:rPr lang="it-IT" sz="3200" dirty="0" smtClean="0">
                <a:solidFill>
                  <a:schemeClr val="bg1">
                    <a:lumMod val="65000"/>
                  </a:schemeClr>
                </a:solidFill>
              </a:rPr>
            </a:br>
            <a:r>
              <a:rPr lang="it-IT" sz="3200" dirty="0">
                <a:solidFill>
                  <a:schemeClr val="bg1">
                    <a:lumMod val="65000"/>
                  </a:schemeClr>
                </a:solidFill>
              </a:rPr>
              <a:t/>
            </a:r>
            <a:br>
              <a:rPr lang="it-IT" sz="3200" dirty="0">
                <a:solidFill>
                  <a:schemeClr val="bg1">
                    <a:lumMod val="65000"/>
                  </a:schemeClr>
                </a:solidFill>
              </a:rPr>
            </a:br>
            <a:r>
              <a:rPr lang="it-IT" sz="3200" dirty="0" smtClean="0">
                <a:solidFill>
                  <a:srgbClr val="FF0000"/>
                </a:solidFill>
              </a:rPr>
              <a:t>Lo storico non può farlo</a:t>
            </a:r>
            <a:r>
              <a:rPr lang="it-IT" sz="3200" dirty="0" smtClean="0">
                <a:solidFill>
                  <a:schemeClr val="bg1">
                    <a:lumMod val="65000"/>
                  </a:schemeClr>
                </a:solidFill>
              </a:rPr>
              <a:t>. Deve fare i conti con tutte le possibili contingenze. </a:t>
            </a:r>
            <a:br>
              <a:rPr lang="it-IT" sz="3200" dirty="0" smtClean="0">
                <a:solidFill>
                  <a:schemeClr val="bg1">
                    <a:lumMod val="65000"/>
                  </a:schemeClr>
                </a:solidFill>
              </a:rPr>
            </a:br>
            <a:r>
              <a:rPr lang="it-IT" sz="3200" dirty="0" smtClean="0">
                <a:solidFill>
                  <a:schemeClr val="bg1">
                    <a:lumMod val="65000"/>
                  </a:schemeClr>
                </a:solidFill>
              </a:rPr>
              <a:t/>
            </a:r>
            <a:br>
              <a:rPr lang="it-IT" sz="3200" dirty="0" smtClean="0">
                <a:solidFill>
                  <a:schemeClr val="bg1">
                    <a:lumMod val="65000"/>
                  </a:schemeClr>
                </a:solidFill>
              </a:rPr>
            </a:br>
            <a:r>
              <a:rPr lang="it-IT" sz="3200" dirty="0" smtClean="0">
                <a:solidFill>
                  <a:schemeClr val="bg1">
                    <a:lumMod val="65000"/>
                  </a:schemeClr>
                </a:solidFill>
              </a:rPr>
              <a:t>Dunque non può mai arrivare a un conclusione o a una interpretazione che sia definitiva, perché nuovi contingenze e nuovi «agenti esterni» potranno sempre incidere sul fenomeno studiato</a:t>
            </a:r>
            <a:endParaRPr lang="it-IT" sz="3200" dirty="0">
              <a:solidFill>
                <a:schemeClr val="bg1">
                  <a:lumMod val="65000"/>
                </a:schemeClr>
              </a:solidFill>
            </a:endParaRPr>
          </a:p>
        </p:txBody>
      </p:sp>
    </p:spTree>
    <p:extLst>
      <p:ext uri="{BB962C8B-B14F-4D97-AF65-F5344CB8AC3E}">
        <p14:creationId xmlns:p14="http://schemas.microsoft.com/office/powerpoint/2010/main" val="1487848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solidFill>
                  <a:srgbClr val="FF0000"/>
                </a:solidFill>
              </a:rPr>
              <a:t/>
            </a:r>
            <a:br>
              <a:rPr lang="it-IT" i="1" dirty="0" smtClean="0">
                <a:solidFill>
                  <a:srgbClr val="FF0000"/>
                </a:solidFill>
              </a:rPr>
            </a:br>
            <a:r>
              <a:rPr lang="it-IT" i="1" dirty="0">
                <a:solidFill>
                  <a:srgbClr val="FF0000"/>
                </a:solidFill>
              </a:rPr>
              <a:t/>
            </a:r>
            <a:br>
              <a:rPr lang="it-IT" i="1" dirty="0">
                <a:solidFill>
                  <a:srgbClr val="FF0000"/>
                </a:solidFill>
              </a:rPr>
            </a:br>
            <a:r>
              <a:rPr lang="it-IT" i="1" dirty="0" smtClean="0">
                <a:solidFill>
                  <a:srgbClr val="FF0000"/>
                </a:solidFill>
              </a:rPr>
              <a:t/>
            </a:r>
            <a:br>
              <a:rPr lang="it-IT" i="1" dirty="0" smtClean="0">
                <a:solidFill>
                  <a:srgbClr val="FF0000"/>
                </a:solidFill>
              </a:rPr>
            </a:br>
            <a:r>
              <a:rPr lang="it-IT" i="1" dirty="0">
                <a:solidFill>
                  <a:srgbClr val="FF0000"/>
                </a:solidFill>
              </a:rPr>
              <a:t/>
            </a:r>
            <a:br>
              <a:rPr lang="it-IT" i="1" dirty="0">
                <a:solidFill>
                  <a:srgbClr val="FF0000"/>
                </a:solidFill>
              </a:rPr>
            </a:br>
            <a:r>
              <a:rPr lang="it-IT" i="1" dirty="0" smtClean="0">
                <a:solidFill>
                  <a:srgbClr val="FF0000"/>
                </a:solidFill>
              </a:rPr>
              <a:t/>
            </a:r>
            <a:br>
              <a:rPr lang="it-IT" i="1" dirty="0" smtClean="0">
                <a:solidFill>
                  <a:srgbClr val="FF0000"/>
                </a:solidFill>
              </a:rPr>
            </a:br>
            <a:r>
              <a:rPr lang="it-IT" i="1" dirty="0">
                <a:solidFill>
                  <a:srgbClr val="FF0000"/>
                </a:solidFill>
              </a:rPr>
              <a:t/>
            </a:r>
            <a:br>
              <a:rPr lang="it-IT" i="1" dirty="0">
                <a:solidFill>
                  <a:srgbClr val="FF0000"/>
                </a:solidFill>
              </a:rPr>
            </a:br>
            <a:r>
              <a:rPr lang="it-IT" sz="4000" i="1" dirty="0" smtClean="0">
                <a:solidFill>
                  <a:schemeClr val="bg1">
                    <a:lumMod val="75000"/>
                  </a:schemeClr>
                </a:solidFill>
              </a:rPr>
              <a:t>La scienza arriva a delle verità </a:t>
            </a:r>
            <a:r>
              <a:rPr lang="it-IT" sz="4000" i="1" u="sng" dirty="0" smtClean="0">
                <a:solidFill>
                  <a:schemeClr val="bg1">
                    <a:lumMod val="75000"/>
                  </a:schemeClr>
                </a:solidFill>
                <a:effectLst>
                  <a:outerShdw blurRad="38100" dist="38100" dir="2700000" algn="tl">
                    <a:srgbClr val="000000">
                      <a:alpha val="43137"/>
                    </a:srgbClr>
                  </a:outerShdw>
                </a:effectLst>
              </a:rPr>
              <a:t>provvisorie</a:t>
            </a:r>
            <a:r>
              <a:rPr lang="it-IT" sz="4000" i="1" dirty="0" smtClean="0">
                <a:solidFill>
                  <a:schemeClr val="bg1">
                    <a:lumMod val="75000"/>
                  </a:schemeClr>
                </a:solidFill>
              </a:rPr>
              <a:t/>
            </a:r>
            <a:br>
              <a:rPr lang="it-IT" sz="4000" i="1" dirty="0" smtClean="0">
                <a:solidFill>
                  <a:schemeClr val="bg1">
                    <a:lumMod val="75000"/>
                  </a:schemeClr>
                </a:solidFill>
              </a:rPr>
            </a:br>
            <a:r>
              <a:rPr lang="it-IT" sz="4000" i="1" dirty="0">
                <a:solidFill>
                  <a:schemeClr val="bg1">
                    <a:lumMod val="75000"/>
                  </a:schemeClr>
                </a:solidFill>
              </a:rPr>
              <a:t/>
            </a:r>
            <a:br>
              <a:rPr lang="it-IT" sz="4000" i="1" dirty="0">
                <a:solidFill>
                  <a:schemeClr val="bg1">
                    <a:lumMod val="75000"/>
                  </a:schemeClr>
                </a:solidFill>
              </a:rPr>
            </a:br>
            <a:r>
              <a:rPr lang="it-IT" sz="4000" i="1" dirty="0" smtClean="0">
                <a:solidFill>
                  <a:schemeClr val="bg1">
                    <a:lumMod val="75000"/>
                  </a:schemeClr>
                </a:solidFill>
              </a:rPr>
              <a:t>La storia arriva a delle verità </a:t>
            </a:r>
            <a:r>
              <a:rPr lang="it-IT" sz="4000" i="1" u="sng" dirty="0" smtClean="0">
                <a:solidFill>
                  <a:schemeClr val="bg1">
                    <a:lumMod val="75000"/>
                  </a:schemeClr>
                </a:solidFill>
              </a:rPr>
              <a:t>parziali</a:t>
            </a:r>
            <a:endParaRPr lang="it-IT" sz="4000" i="1" u="sng" dirty="0">
              <a:solidFill>
                <a:schemeClr val="bg1">
                  <a:lumMod val="75000"/>
                </a:schemeClr>
              </a:solidFill>
            </a:endParaRPr>
          </a:p>
        </p:txBody>
      </p:sp>
    </p:spTree>
    <p:extLst>
      <p:ext uri="{BB962C8B-B14F-4D97-AF65-F5344CB8AC3E}">
        <p14:creationId xmlns:p14="http://schemas.microsoft.com/office/powerpoint/2010/main" val="909459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95536" y="2852936"/>
            <a:ext cx="8229600" cy="1143000"/>
          </a:xfrm>
        </p:spPr>
        <p:txBody>
          <a:bodyPr>
            <a:noAutofit/>
          </a:bodyPr>
          <a:lstStyle/>
          <a:p>
            <a:pPr algn="l"/>
            <a:r>
              <a:rPr lang="it-IT" sz="2400" dirty="0" smtClean="0">
                <a:solidFill>
                  <a:schemeClr val="bg1">
                    <a:lumMod val="65000"/>
                  </a:schemeClr>
                </a:solidFill>
              </a:rPr>
              <a:t>1. </a:t>
            </a:r>
            <a:r>
              <a:rPr lang="it-IT" sz="2400" u="sng" dirty="0" smtClean="0">
                <a:solidFill>
                  <a:schemeClr val="bg1">
                    <a:lumMod val="65000"/>
                  </a:schemeClr>
                </a:solidFill>
              </a:rPr>
              <a:t>Cosa studia la storia?</a:t>
            </a:r>
            <a:r>
              <a:rPr lang="it-IT" sz="2400" dirty="0" smtClean="0">
                <a:solidFill>
                  <a:schemeClr val="bg1">
                    <a:lumMod val="65000"/>
                  </a:schemeClr>
                </a:solidFill>
              </a:rPr>
              <a:t> La </a:t>
            </a:r>
            <a:r>
              <a:rPr lang="it-IT" sz="2400" dirty="0">
                <a:solidFill>
                  <a:schemeClr val="bg1">
                    <a:lumMod val="65000"/>
                  </a:schemeClr>
                </a:solidFill>
              </a:rPr>
              <a:t>storia studia </a:t>
            </a:r>
            <a:r>
              <a:rPr lang="it-IT" sz="2400" dirty="0" smtClean="0">
                <a:solidFill>
                  <a:srgbClr val="FF0000"/>
                </a:solidFill>
              </a:rPr>
              <a:t>il particolare</a:t>
            </a:r>
            <a:r>
              <a:rPr lang="it-IT" sz="2400" dirty="0" smtClean="0">
                <a:solidFill>
                  <a:schemeClr val="bg1">
                    <a:lumMod val="65000"/>
                  </a:schemeClr>
                </a:solidFill>
              </a:rPr>
              <a:t> (un singolo fenomeno in un determinato luogo e in un definito arco di tempo) </a:t>
            </a:r>
            <a:r>
              <a:rPr lang="it-IT" sz="2400" dirty="0">
                <a:solidFill>
                  <a:schemeClr val="bg1">
                    <a:lumMod val="65000"/>
                  </a:schemeClr>
                </a:solidFill>
              </a:rPr>
              <a:t>e la scienza studia il </a:t>
            </a:r>
            <a:r>
              <a:rPr lang="it-IT" sz="2400" dirty="0" smtClean="0">
                <a:solidFill>
                  <a:srgbClr val="FF0000"/>
                </a:solidFill>
              </a:rPr>
              <a:t>generale</a:t>
            </a:r>
            <a:r>
              <a:rPr lang="it-IT" sz="2400" dirty="0" smtClean="0">
                <a:solidFill>
                  <a:schemeClr val="bg1">
                    <a:lumMod val="65000"/>
                  </a:schemeClr>
                </a:solidFill>
              </a:rPr>
              <a:t> (un fenomeno che sia tale in qualunque parte del mondo e in qualunque momento).</a:t>
            </a:r>
            <a:br>
              <a:rPr lang="it-IT" sz="2400" dirty="0" smtClean="0">
                <a:solidFill>
                  <a:schemeClr val="bg1">
                    <a:lumMod val="65000"/>
                  </a:schemeClr>
                </a:solidFill>
              </a:rPr>
            </a:br>
            <a:r>
              <a:rPr lang="it-IT" sz="2400" dirty="0">
                <a:solidFill>
                  <a:schemeClr val="bg1">
                    <a:lumMod val="65000"/>
                  </a:schemeClr>
                </a:solidFill>
              </a:rPr>
              <a:t/>
            </a:r>
            <a:br>
              <a:rPr lang="it-IT" sz="2400" dirty="0">
                <a:solidFill>
                  <a:schemeClr val="bg1">
                    <a:lumMod val="65000"/>
                  </a:schemeClr>
                </a:solidFill>
              </a:rPr>
            </a:br>
            <a:r>
              <a:rPr lang="it-IT" sz="2400" dirty="0" smtClean="0">
                <a:solidFill>
                  <a:schemeClr val="bg1">
                    <a:lumMod val="65000"/>
                  </a:schemeClr>
                </a:solidFill>
              </a:rPr>
              <a:t>2. </a:t>
            </a:r>
            <a:r>
              <a:rPr lang="it-IT" sz="2400" u="sng" dirty="0" smtClean="0">
                <a:solidFill>
                  <a:schemeClr val="bg1">
                    <a:lumMod val="65000"/>
                  </a:schemeClr>
                </a:solidFill>
              </a:rPr>
              <a:t>La </a:t>
            </a:r>
            <a:r>
              <a:rPr lang="it-IT" sz="2400" u="sng" dirty="0">
                <a:solidFill>
                  <a:schemeClr val="bg1">
                    <a:lumMod val="65000"/>
                  </a:schemeClr>
                </a:solidFill>
              </a:rPr>
              <a:t>storia insegna?</a:t>
            </a:r>
            <a:r>
              <a:rPr lang="it-IT" sz="2400" dirty="0">
                <a:solidFill>
                  <a:schemeClr val="bg1">
                    <a:lumMod val="65000"/>
                  </a:schemeClr>
                </a:solidFill>
              </a:rPr>
              <a:t> Si può imparare dalla storia, ma il comportamento umano è condizionato </a:t>
            </a:r>
            <a:r>
              <a:rPr lang="it-IT" sz="2400" dirty="0" smtClean="0">
                <a:solidFill>
                  <a:schemeClr val="bg1">
                    <a:lumMod val="65000"/>
                  </a:schemeClr>
                </a:solidFill>
              </a:rPr>
              <a:t>soprattutto da </a:t>
            </a:r>
            <a:r>
              <a:rPr lang="it-IT" sz="2400" dirty="0">
                <a:solidFill>
                  <a:schemeClr val="bg1">
                    <a:lumMod val="65000"/>
                  </a:schemeClr>
                </a:solidFill>
              </a:rPr>
              <a:t>altre contingenze </a:t>
            </a:r>
            <a:r>
              <a:rPr lang="it-IT" sz="2400" dirty="0" smtClean="0">
                <a:solidFill>
                  <a:schemeClr val="bg1">
                    <a:lumMod val="65000"/>
                  </a:schemeClr>
                </a:solidFill>
              </a:rPr>
              <a:t>.</a:t>
            </a:r>
            <a:br>
              <a:rPr lang="it-IT" sz="2400" dirty="0" smtClean="0">
                <a:solidFill>
                  <a:schemeClr val="bg1">
                    <a:lumMod val="65000"/>
                  </a:schemeClr>
                </a:solidFill>
              </a:rPr>
            </a:br>
            <a:r>
              <a:rPr lang="it-IT" sz="2400" dirty="0">
                <a:solidFill>
                  <a:schemeClr val="bg1">
                    <a:lumMod val="65000"/>
                  </a:schemeClr>
                </a:solidFill>
              </a:rPr>
              <a:t/>
            </a:r>
            <a:br>
              <a:rPr lang="it-IT" sz="2400" dirty="0">
                <a:solidFill>
                  <a:schemeClr val="bg1">
                    <a:lumMod val="65000"/>
                  </a:schemeClr>
                </a:solidFill>
              </a:rPr>
            </a:br>
            <a:r>
              <a:rPr lang="it-IT" sz="2400" dirty="0" smtClean="0">
                <a:solidFill>
                  <a:schemeClr val="bg1">
                    <a:lumMod val="65000"/>
                  </a:schemeClr>
                </a:solidFill>
              </a:rPr>
              <a:t>3. </a:t>
            </a:r>
            <a:r>
              <a:rPr lang="it-IT" sz="2400" u="sng" dirty="0" smtClean="0">
                <a:solidFill>
                  <a:schemeClr val="bg1">
                    <a:lumMod val="65000"/>
                  </a:schemeClr>
                </a:solidFill>
              </a:rPr>
              <a:t>La </a:t>
            </a:r>
            <a:r>
              <a:rPr lang="it-IT" sz="2400" u="sng" dirty="0">
                <a:solidFill>
                  <a:schemeClr val="bg1">
                    <a:lumMod val="65000"/>
                  </a:schemeClr>
                </a:solidFill>
              </a:rPr>
              <a:t>storia può prevedere il futuro?</a:t>
            </a:r>
            <a:r>
              <a:rPr lang="it-IT" sz="2400" dirty="0">
                <a:solidFill>
                  <a:schemeClr val="bg1">
                    <a:lumMod val="65000"/>
                  </a:schemeClr>
                </a:solidFill>
              </a:rPr>
              <a:t> No, a differenza della scienza non è in grado di </a:t>
            </a:r>
            <a:r>
              <a:rPr lang="it-IT" sz="2400" dirty="0" smtClean="0">
                <a:solidFill>
                  <a:schemeClr val="bg1">
                    <a:lumMod val="65000"/>
                  </a:schemeClr>
                </a:solidFill>
              </a:rPr>
              <a:t>prevedere il futuro.</a:t>
            </a:r>
            <a:br>
              <a:rPr lang="it-IT" sz="2400" dirty="0" smtClean="0">
                <a:solidFill>
                  <a:schemeClr val="bg1">
                    <a:lumMod val="65000"/>
                  </a:schemeClr>
                </a:solidFill>
              </a:rPr>
            </a:br>
            <a:r>
              <a:rPr lang="it-IT" sz="2400" dirty="0" smtClean="0">
                <a:solidFill>
                  <a:schemeClr val="bg1">
                    <a:lumMod val="65000"/>
                  </a:schemeClr>
                </a:solidFill>
              </a:rPr>
              <a:t/>
            </a:r>
            <a:br>
              <a:rPr lang="it-IT" sz="2400" dirty="0" smtClean="0">
                <a:solidFill>
                  <a:schemeClr val="bg1">
                    <a:lumMod val="65000"/>
                  </a:schemeClr>
                </a:solidFill>
              </a:rPr>
            </a:br>
            <a:r>
              <a:rPr lang="it-IT" sz="2400" dirty="0" smtClean="0">
                <a:solidFill>
                  <a:schemeClr val="bg1">
                    <a:lumMod val="65000"/>
                  </a:schemeClr>
                </a:solidFill>
              </a:rPr>
              <a:t>4. </a:t>
            </a:r>
            <a:r>
              <a:rPr lang="it-IT" sz="2400" u="sng" dirty="0" smtClean="0">
                <a:solidFill>
                  <a:schemeClr val="bg1">
                    <a:lumMod val="65000"/>
                  </a:schemeClr>
                </a:solidFill>
              </a:rPr>
              <a:t>La </a:t>
            </a:r>
            <a:r>
              <a:rPr lang="it-IT" sz="2400" u="sng" dirty="0">
                <a:solidFill>
                  <a:schemeClr val="bg1">
                    <a:lumMod val="65000"/>
                  </a:schemeClr>
                </a:solidFill>
              </a:rPr>
              <a:t>storia </a:t>
            </a:r>
            <a:r>
              <a:rPr lang="it-IT" sz="2400" u="sng" dirty="0" smtClean="0">
                <a:solidFill>
                  <a:schemeClr val="bg1">
                    <a:lumMod val="65000"/>
                  </a:schemeClr>
                </a:solidFill>
              </a:rPr>
              <a:t>può essere oggettiva? No, non </a:t>
            </a:r>
            <a:r>
              <a:rPr lang="it-IT" sz="2400" u="sng" dirty="0">
                <a:solidFill>
                  <a:schemeClr val="bg1">
                    <a:lumMod val="65000"/>
                  </a:schemeClr>
                </a:solidFill>
              </a:rPr>
              <a:t>può essere oggettiva</a:t>
            </a:r>
            <a:r>
              <a:rPr lang="it-IT" sz="2400" dirty="0">
                <a:solidFill>
                  <a:schemeClr val="bg1">
                    <a:lumMod val="65000"/>
                  </a:schemeClr>
                </a:solidFill>
              </a:rPr>
              <a:t> (come la scienza), </a:t>
            </a:r>
            <a:r>
              <a:rPr lang="it-IT" sz="2400" dirty="0" smtClean="0">
                <a:solidFill>
                  <a:schemeClr val="bg1">
                    <a:lumMod val="65000"/>
                  </a:schemeClr>
                </a:solidFill>
              </a:rPr>
              <a:t>ma solo  </a:t>
            </a:r>
            <a:r>
              <a:rPr lang="it-IT" sz="2400" dirty="0" smtClean="0">
                <a:solidFill>
                  <a:srgbClr val="FF0000"/>
                </a:solidFill>
              </a:rPr>
              <a:t>soggettiva</a:t>
            </a:r>
            <a:r>
              <a:rPr lang="it-IT" sz="2400" dirty="0" smtClean="0">
                <a:solidFill>
                  <a:schemeClr val="bg1">
                    <a:lumMod val="65000"/>
                  </a:schemeClr>
                </a:solidFill>
              </a:rPr>
              <a:t> </a:t>
            </a:r>
            <a:r>
              <a:rPr lang="it-IT" sz="2400" dirty="0">
                <a:solidFill>
                  <a:schemeClr val="bg1">
                    <a:lumMod val="65000"/>
                  </a:schemeClr>
                </a:solidFill>
              </a:rPr>
              <a:t>perché </a:t>
            </a:r>
            <a:r>
              <a:rPr lang="it-IT" sz="2400" dirty="0">
                <a:solidFill>
                  <a:srgbClr val="FF0000"/>
                </a:solidFill>
              </a:rPr>
              <a:t>il soggetto e l’oggetto dello studio coincidono</a:t>
            </a:r>
            <a:r>
              <a:rPr lang="it-IT" sz="2400" dirty="0">
                <a:solidFill>
                  <a:schemeClr val="bg1">
                    <a:lumMod val="65000"/>
                  </a:schemeClr>
                </a:solidFill>
              </a:rPr>
              <a:t>. </a:t>
            </a:r>
            <a:r>
              <a:rPr lang="it-IT" sz="2400" dirty="0" smtClean="0">
                <a:solidFill>
                  <a:schemeClr val="bg1">
                    <a:lumMod val="65000"/>
                  </a:schemeClr>
                </a:solidFill>
              </a:rPr>
              <a:t/>
            </a:r>
            <a:br>
              <a:rPr lang="it-IT" sz="2400" dirty="0" smtClean="0">
                <a:solidFill>
                  <a:schemeClr val="bg1">
                    <a:lumMod val="65000"/>
                  </a:schemeClr>
                </a:solidFill>
              </a:rPr>
            </a:br>
            <a:r>
              <a:rPr lang="it-IT" sz="2400" dirty="0">
                <a:solidFill>
                  <a:schemeClr val="bg1">
                    <a:lumMod val="65000"/>
                  </a:schemeClr>
                </a:solidFill>
              </a:rPr>
              <a:t/>
            </a:r>
            <a:br>
              <a:rPr lang="it-IT" sz="2400" dirty="0">
                <a:solidFill>
                  <a:schemeClr val="bg1">
                    <a:lumMod val="65000"/>
                  </a:schemeClr>
                </a:solidFill>
              </a:rPr>
            </a:br>
            <a:r>
              <a:rPr lang="it-IT" sz="2400" u="sng" dirty="0" smtClean="0">
                <a:solidFill>
                  <a:schemeClr val="bg1">
                    <a:lumMod val="65000"/>
                  </a:schemeClr>
                </a:solidFill>
              </a:rPr>
              <a:t>L’uomo </a:t>
            </a:r>
            <a:r>
              <a:rPr lang="it-IT" sz="2400" u="sng" dirty="0">
                <a:solidFill>
                  <a:schemeClr val="bg1">
                    <a:lumMod val="65000"/>
                  </a:schemeClr>
                </a:solidFill>
              </a:rPr>
              <a:t>studia l’uomo e non c’è un osservatore neutrale.</a:t>
            </a:r>
            <a:r>
              <a:rPr lang="it-IT" sz="2400" dirty="0">
                <a:solidFill>
                  <a:schemeClr val="bg1">
                    <a:lumMod val="65000"/>
                  </a:schemeClr>
                </a:solidFill>
              </a:rPr>
              <a:t/>
            </a:r>
            <a:br>
              <a:rPr lang="it-IT" sz="2400" dirty="0">
                <a:solidFill>
                  <a:schemeClr val="bg1">
                    <a:lumMod val="65000"/>
                  </a:schemeClr>
                </a:solidFill>
              </a:rPr>
            </a:br>
            <a:endParaRPr lang="it-IT" sz="2400" dirty="0">
              <a:solidFill>
                <a:schemeClr val="bg1">
                  <a:lumMod val="65000"/>
                </a:schemeClr>
              </a:solidFill>
            </a:endParaRPr>
          </a:p>
        </p:txBody>
      </p:sp>
    </p:spTree>
    <p:extLst>
      <p:ext uri="{BB962C8B-B14F-4D97-AF65-F5344CB8AC3E}">
        <p14:creationId xmlns:p14="http://schemas.microsoft.com/office/powerpoint/2010/main" val="1015414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259632" y="2636912"/>
            <a:ext cx="6400800" cy="1752600"/>
          </a:xfrm>
        </p:spPr>
        <p:txBody>
          <a:bodyPr>
            <a:normAutofit/>
          </a:bodyPr>
          <a:lstStyle/>
          <a:p>
            <a:r>
              <a:rPr lang="it-IT" sz="4800" dirty="0" smtClean="0"/>
              <a:t>Che cosa è la storia?</a:t>
            </a:r>
            <a:endParaRPr lang="it-IT" sz="4800" dirty="0"/>
          </a:p>
        </p:txBody>
      </p:sp>
    </p:spTree>
    <p:extLst>
      <p:ext uri="{BB962C8B-B14F-4D97-AF65-F5344CB8AC3E}">
        <p14:creationId xmlns:p14="http://schemas.microsoft.com/office/powerpoint/2010/main" val="1760456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836712"/>
            <a:ext cx="8229600" cy="1143000"/>
          </a:xfrm>
        </p:spPr>
        <p:txBody>
          <a:bodyPr>
            <a:normAutofit fontScale="90000"/>
          </a:bodyPr>
          <a:lstStyle/>
          <a:p>
            <a:r>
              <a:rPr lang="it-IT" dirty="0">
                <a:solidFill>
                  <a:schemeClr val="bg1">
                    <a:lumMod val="75000"/>
                  </a:schemeClr>
                </a:solidFill>
              </a:rPr>
              <a:t>Due più due non fa sempre </a:t>
            </a:r>
            <a:r>
              <a:rPr lang="it-IT" dirty="0" smtClean="0">
                <a:solidFill>
                  <a:schemeClr val="bg1">
                    <a:lumMod val="75000"/>
                  </a:schemeClr>
                </a:solidFill>
              </a:rPr>
              <a:t>quattro……</a:t>
            </a:r>
            <a:r>
              <a:rPr lang="it-IT" dirty="0">
                <a:solidFill>
                  <a:srgbClr val="FF0000"/>
                </a:solidFill>
              </a:rPr>
              <a:t/>
            </a:r>
            <a:br>
              <a:rPr lang="it-IT" dirty="0">
                <a:solidFill>
                  <a:srgbClr val="FF0000"/>
                </a:solidFill>
              </a:rPr>
            </a:br>
            <a:endParaRPr lang="it-IT" dirty="0"/>
          </a:p>
        </p:txBody>
      </p:sp>
      <p:sp>
        <p:nvSpPr>
          <p:cNvPr id="3" name="Segnaposto contenuto 2"/>
          <p:cNvSpPr>
            <a:spLocks noGrp="1"/>
          </p:cNvSpPr>
          <p:nvPr>
            <p:ph idx="1"/>
          </p:nvPr>
        </p:nvSpPr>
        <p:spPr>
          <a:xfrm>
            <a:off x="2568410" y="1670074"/>
            <a:ext cx="4320480" cy="4525963"/>
          </a:xfrm>
        </p:spPr>
        <p:txBody>
          <a:bodyPr/>
          <a:lstStyle/>
          <a:p>
            <a:pPr marL="0" indent="0">
              <a:buNone/>
            </a:pPr>
            <a:endParaRPr lang="it-IT" dirty="0">
              <a:solidFill>
                <a:srgbClr val="FF0000"/>
              </a:solidFill>
            </a:endParaRPr>
          </a:p>
          <a:p>
            <a:pPr marL="0" indent="0">
              <a:buNone/>
            </a:pPr>
            <a:endParaRPr lang="it-IT" dirty="0">
              <a:solidFill>
                <a:srgbClr val="FF0000"/>
              </a:solidFill>
            </a:endParaRPr>
          </a:p>
        </p:txBody>
      </p:sp>
      <p:pic>
        <p:nvPicPr>
          <p:cNvPr id="13" name="Immagin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2204864"/>
            <a:ext cx="6552728" cy="3695739"/>
          </a:xfrm>
          <a:prstGeom prst="rect">
            <a:avLst/>
          </a:prstGeom>
        </p:spPr>
      </p:pic>
    </p:spTree>
    <p:extLst>
      <p:ext uri="{BB962C8B-B14F-4D97-AF65-F5344CB8AC3E}">
        <p14:creationId xmlns:p14="http://schemas.microsoft.com/office/powerpoint/2010/main" val="3299343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11560" y="2420888"/>
            <a:ext cx="8229600" cy="1143000"/>
          </a:xfrm>
        </p:spPr>
        <p:txBody>
          <a:bodyPr>
            <a:normAutofit fontScale="90000"/>
          </a:bodyPr>
          <a:lstStyle/>
          <a:p>
            <a:r>
              <a:rPr lang="it-IT" sz="3600" i="1" dirty="0" smtClean="0">
                <a:solidFill>
                  <a:srgbClr val="FF0000"/>
                </a:solidFill>
              </a:rPr>
              <a:t>«Due </a:t>
            </a:r>
            <a:r>
              <a:rPr lang="it-IT" sz="3600" i="1" dirty="0">
                <a:solidFill>
                  <a:srgbClr val="FF0000"/>
                </a:solidFill>
              </a:rPr>
              <a:t>più due non fa quattro. Fa quattro soltanto per i contabili. Ma non bisogna fermarsi lì, il quadro deve farlo capire: deve fecondare l'immaginazione. Io non escludo la possibilità che guardando uno dei miei quadri un uomo d'affari possa scoprire il modo di fare un buon affare e che uno scienziato possa scoprire il modo di risolvere un problema».</a:t>
            </a:r>
          </a:p>
        </p:txBody>
      </p:sp>
    </p:spTree>
    <p:extLst>
      <p:ext uri="{BB962C8B-B14F-4D97-AF65-F5344CB8AC3E}">
        <p14:creationId xmlns:p14="http://schemas.microsoft.com/office/powerpoint/2010/main" val="4111864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204864"/>
            <a:ext cx="8229600" cy="1143000"/>
          </a:xfrm>
        </p:spPr>
        <p:txBody>
          <a:bodyPr>
            <a:noAutofit/>
          </a:bodyPr>
          <a:lstStyle/>
          <a:p>
            <a:r>
              <a:rPr lang="it-IT" sz="3200" dirty="0">
                <a:solidFill>
                  <a:schemeClr val="bg1">
                    <a:lumMod val="65000"/>
                  </a:schemeClr>
                </a:solidFill>
              </a:rPr>
              <a:t>2+2 fa quattro per convenzione, ma </a:t>
            </a:r>
            <a:r>
              <a:rPr lang="it-IT" sz="3200" dirty="0">
                <a:solidFill>
                  <a:srgbClr val="FF0000"/>
                </a:solidFill>
              </a:rPr>
              <a:t>la storia non può basarsi sulle convenzioni</a:t>
            </a:r>
            <a:r>
              <a:rPr lang="it-IT" sz="3200" dirty="0">
                <a:solidFill>
                  <a:schemeClr val="bg1">
                    <a:lumMod val="65000"/>
                  </a:schemeClr>
                </a:solidFill>
              </a:rPr>
              <a:t>, perché altrimenti rimarrebbe chiusa dentro un recinto mentre lo storico studia un particolare soggetto: </a:t>
            </a:r>
            <a:r>
              <a:rPr lang="it-IT" sz="3200" dirty="0">
                <a:solidFill>
                  <a:srgbClr val="FF0000"/>
                </a:solidFill>
              </a:rPr>
              <a:t>l’uomo</a:t>
            </a:r>
            <a:r>
              <a:rPr lang="it-IT" sz="3200" dirty="0">
                <a:solidFill>
                  <a:schemeClr val="bg1">
                    <a:lumMod val="65000"/>
                  </a:schemeClr>
                </a:solidFill>
              </a:rPr>
              <a:t> </a:t>
            </a:r>
          </a:p>
        </p:txBody>
      </p:sp>
    </p:spTree>
    <p:extLst>
      <p:ext uri="{BB962C8B-B14F-4D97-AF65-F5344CB8AC3E}">
        <p14:creationId xmlns:p14="http://schemas.microsoft.com/office/powerpoint/2010/main" val="2302038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1124744"/>
            <a:ext cx="8229600" cy="1143000"/>
          </a:xfrm>
        </p:spPr>
        <p:txBody>
          <a:bodyPr>
            <a:noAutofit/>
          </a:bodyPr>
          <a:lstStyle/>
          <a:p>
            <a:r>
              <a:rPr lang="it-IT" sz="3200" dirty="0" smtClean="0">
                <a:solidFill>
                  <a:srgbClr val="FF0000"/>
                </a:solidFill>
              </a:rPr>
              <a:t>	</a:t>
            </a:r>
            <a:br>
              <a:rPr lang="it-IT" sz="3200" dirty="0" smtClean="0">
                <a:solidFill>
                  <a:srgbClr val="FF0000"/>
                </a:solidFill>
              </a:rPr>
            </a:br>
            <a:r>
              <a:rPr lang="it-IT" sz="3200" dirty="0">
                <a:solidFill>
                  <a:srgbClr val="FF0000"/>
                </a:solidFill>
              </a:rPr>
              <a:t/>
            </a:r>
            <a:br>
              <a:rPr lang="it-IT" sz="3200" dirty="0">
                <a:solidFill>
                  <a:srgbClr val="FF0000"/>
                </a:solidFill>
              </a:rPr>
            </a:br>
            <a:r>
              <a:rPr lang="it-IT" sz="3200" dirty="0" smtClean="0">
                <a:solidFill>
                  <a:srgbClr val="FF0000"/>
                </a:solidFill>
              </a:rPr>
              <a:t/>
            </a:r>
            <a:br>
              <a:rPr lang="it-IT" sz="3200" dirty="0" smtClean="0">
                <a:solidFill>
                  <a:srgbClr val="FF0000"/>
                </a:solidFill>
              </a:rPr>
            </a:br>
            <a:r>
              <a:rPr lang="it-IT" sz="3200" dirty="0">
                <a:solidFill>
                  <a:srgbClr val="FF0000"/>
                </a:solidFill>
              </a:rPr>
              <a:t/>
            </a:r>
            <a:br>
              <a:rPr lang="it-IT" sz="3200" dirty="0">
                <a:solidFill>
                  <a:srgbClr val="FF0000"/>
                </a:solidFill>
              </a:rPr>
            </a:br>
            <a:r>
              <a:rPr lang="it-IT" sz="3200" dirty="0" smtClean="0">
                <a:solidFill>
                  <a:srgbClr val="FF0000"/>
                </a:solidFill>
              </a:rPr>
              <a:t/>
            </a:r>
            <a:br>
              <a:rPr lang="it-IT" sz="3200" dirty="0" smtClean="0">
                <a:solidFill>
                  <a:srgbClr val="FF0000"/>
                </a:solidFill>
              </a:rPr>
            </a:br>
            <a:r>
              <a:rPr lang="it-IT" sz="3200" dirty="0" smtClean="0">
                <a:solidFill>
                  <a:srgbClr val="FF0000"/>
                </a:solidFill>
              </a:rPr>
              <a:t>«</a:t>
            </a:r>
            <a:r>
              <a:rPr lang="it-IT" sz="3200" i="1" dirty="0">
                <a:solidFill>
                  <a:srgbClr val="FF0000"/>
                </a:solidFill>
              </a:rPr>
              <a:t>il bravo storico somiglia all’orco della fiaba. Egli sa che </a:t>
            </a:r>
            <a:r>
              <a:rPr lang="it-IT" sz="3200" i="1" dirty="0" smtClean="0">
                <a:solidFill>
                  <a:srgbClr val="FF0000"/>
                </a:solidFill>
              </a:rPr>
              <a:t>là, </a:t>
            </a:r>
            <a:r>
              <a:rPr lang="it-IT" sz="3200" i="1" dirty="0">
                <a:solidFill>
                  <a:srgbClr val="FF0000"/>
                </a:solidFill>
              </a:rPr>
              <a:t>dove fiuta carne umana, là è la sua preda</a:t>
            </a:r>
            <a:r>
              <a:rPr lang="it-IT" sz="3200" dirty="0" smtClean="0">
                <a:solidFill>
                  <a:srgbClr val="FF0000"/>
                </a:solidFill>
              </a:rPr>
              <a:t>»</a:t>
            </a:r>
            <a:br>
              <a:rPr lang="it-IT" sz="3200" dirty="0" smtClean="0">
                <a:solidFill>
                  <a:srgbClr val="FF0000"/>
                </a:solidFill>
              </a:rPr>
            </a:br>
            <a:r>
              <a:rPr lang="it-IT" sz="3200" dirty="0" smtClean="0">
                <a:solidFill>
                  <a:srgbClr val="FF0000"/>
                </a:solidFill>
              </a:rPr>
              <a:t>						(March Bloch)</a:t>
            </a:r>
            <a:br>
              <a:rPr lang="it-IT" sz="3200" dirty="0" smtClean="0">
                <a:solidFill>
                  <a:srgbClr val="FF0000"/>
                </a:solidFill>
              </a:rPr>
            </a:br>
            <a:r>
              <a:rPr lang="it-IT" sz="3200" dirty="0">
                <a:solidFill>
                  <a:srgbClr val="FF0000"/>
                </a:solidFill>
              </a:rPr>
              <a:t/>
            </a:r>
            <a:br>
              <a:rPr lang="it-IT" sz="3200" dirty="0">
                <a:solidFill>
                  <a:srgbClr val="FF0000"/>
                </a:solidFill>
              </a:rPr>
            </a:br>
            <a:r>
              <a:rPr lang="it-IT" sz="3200" dirty="0" smtClean="0">
                <a:solidFill>
                  <a:srgbClr val="FF0000"/>
                </a:solidFill>
              </a:rPr>
              <a:t/>
            </a:r>
            <a:br>
              <a:rPr lang="it-IT" sz="3200" dirty="0" smtClean="0">
                <a:solidFill>
                  <a:srgbClr val="FF0000"/>
                </a:solidFill>
              </a:rPr>
            </a:br>
            <a:r>
              <a:rPr lang="it-IT" sz="3600" u="sng" dirty="0" smtClean="0">
                <a:solidFill>
                  <a:schemeClr val="bg1">
                    <a:lumMod val="65000"/>
                  </a:schemeClr>
                </a:solidFill>
              </a:rPr>
              <a:t>L’uomo studia l’uomo</a:t>
            </a:r>
            <a:endParaRPr lang="it-IT" sz="3600" u="sng" dirty="0">
              <a:solidFill>
                <a:schemeClr val="bg1">
                  <a:lumMod val="65000"/>
                </a:schemeClr>
              </a:solidFill>
            </a:endParaRPr>
          </a:p>
        </p:txBody>
      </p:sp>
    </p:spTree>
    <p:extLst>
      <p:ext uri="{BB962C8B-B14F-4D97-AF65-F5344CB8AC3E}">
        <p14:creationId xmlns:p14="http://schemas.microsoft.com/office/powerpoint/2010/main" val="820764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1556792"/>
            <a:ext cx="8229600" cy="1143000"/>
          </a:xfrm>
        </p:spPr>
        <p:txBody>
          <a:bodyPr>
            <a:normAutofit fontScale="90000"/>
          </a:bodyPr>
          <a:lstStyle/>
          <a:p>
            <a:pPr algn="l"/>
            <a:r>
              <a:rPr lang="it-IT" sz="3600" dirty="0" smtClean="0">
                <a:solidFill>
                  <a:schemeClr val="bg1">
                    <a:lumMod val="65000"/>
                  </a:schemeClr>
                </a:solidFill>
              </a:rPr>
              <a:t/>
            </a:r>
            <a:br>
              <a:rPr lang="it-IT" sz="3600" dirty="0" smtClean="0">
                <a:solidFill>
                  <a:schemeClr val="bg1">
                    <a:lumMod val="65000"/>
                  </a:schemeClr>
                </a:solidFill>
              </a:rPr>
            </a:br>
            <a:r>
              <a:rPr lang="it-IT" sz="3600" dirty="0">
                <a:solidFill>
                  <a:schemeClr val="bg1">
                    <a:lumMod val="65000"/>
                  </a:schemeClr>
                </a:solidFill>
              </a:rPr>
              <a:t/>
            </a:r>
            <a:br>
              <a:rPr lang="it-IT" sz="3600" dirty="0">
                <a:solidFill>
                  <a:schemeClr val="bg1">
                    <a:lumMod val="65000"/>
                  </a:schemeClr>
                </a:solidFill>
              </a:rPr>
            </a:br>
            <a:r>
              <a:rPr lang="it-IT" sz="3600" dirty="0" smtClean="0">
                <a:solidFill>
                  <a:schemeClr val="bg1">
                    <a:lumMod val="65000"/>
                  </a:schemeClr>
                </a:solidFill>
              </a:rPr>
              <a:t/>
            </a:r>
            <a:br>
              <a:rPr lang="it-IT" sz="3600" dirty="0" smtClean="0">
                <a:solidFill>
                  <a:schemeClr val="bg1">
                    <a:lumMod val="65000"/>
                  </a:schemeClr>
                </a:solidFill>
              </a:rPr>
            </a:br>
            <a:r>
              <a:rPr lang="it-IT" sz="3600" dirty="0">
                <a:solidFill>
                  <a:schemeClr val="bg1">
                    <a:lumMod val="65000"/>
                  </a:schemeClr>
                </a:solidFill>
              </a:rPr>
              <a:t/>
            </a:r>
            <a:br>
              <a:rPr lang="it-IT" sz="3600" dirty="0">
                <a:solidFill>
                  <a:schemeClr val="bg1">
                    <a:lumMod val="65000"/>
                  </a:schemeClr>
                </a:solidFill>
              </a:rPr>
            </a:br>
            <a:r>
              <a:rPr lang="it-IT" sz="3600" dirty="0" smtClean="0">
                <a:solidFill>
                  <a:schemeClr val="bg1">
                    <a:lumMod val="65000"/>
                  </a:schemeClr>
                </a:solidFill>
              </a:rPr>
              <a:t/>
            </a:r>
            <a:br>
              <a:rPr lang="it-IT" sz="3600" dirty="0" smtClean="0">
                <a:solidFill>
                  <a:schemeClr val="bg1">
                    <a:lumMod val="65000"/>
                  </a:schemeClr>
                </a:solidFill>
              </a:rPr>
            </a:br>
            <a:r>
              <a:rPr lang="it-IT" sz="3600" dirty="0" smtClean="0">
                <a:solidFill>
                  <a:schemeClr val="bg1">
                    <a:lumMod val="65000"/>
                  </a:schemeClr>
                </a:solidFill>
              </a:rPr>
              <a:t>		</a:t>
            </a:r>
            <a:br>
              <a:rPr lang="it-IT" sz="3600" dirty="0" smtClean="0">
                <a:solidFill>
                  <a:schemeClr val="bg1">
                    <a:lumMod val="65000"/>
                  </a:schemeClr>
                </a:solidFill>
              </a:rPr>
            </a:br>
            <a:r>
              <a:rPr lang="it-IT" sz="3600" dirty="0">
                <a:solidFill>
                  <a:schemeClr val="bg1">
                    <a:lumMod val="65000"/>
                  </a:schemeClr>
                </a:solidFill>
              </a:rPr>
              <a:t>	</a:t>
            </a:r>
            <a:r>
              <a:rPr lang="it-IT" sz="3600" dirty="0" smtClean="0">
                <a:solidFill>
                  <a:schemeClr val="bg1">
                    <a:lumMod val="65000"/>
                  </a:schemeClr>
                </a:solidFill>
              </a:rPr>
              <a:t>	</a:t>
            </a:r>
            <a:br>
              <a:rPr lang="it-IT" sz="3600" dirty="0" smtClean="0">
                <a:solidFill>
                  <a:schemeClr val="bg1">
                    <a:lumMod val="65000"/>
                  </a:schemeClr>
                </a:solidFill>
              </a:rPr>
            </a:br>
            <a:r>
              <a:rPr lang="it-IT" sz="3600" dirty="0" smtClean="0">
                <a:solidFill>
                  <a:schemeClr val="bg1">
                    <a:lumMod val="65000"/>
                  </a:schemeClr>
                </a:solidFill>
              </a:rPr>
              <a:t>		</a:t>
            </a:r>
            <a:r>
              <a:rPr lang="it-IT" sz="4000" u="sng" dirty="0" smtClean="0">
                <a:solidFill>
                  <a:schemeClr val="bg1">
                    <a:lumMod val="65000"/>
                  </a:schemeClr>
                </a:solidFill>
              </a:rPr>
              <a:t>Storia: Verità o menzogna?</a:t>
            </a:r>
            <a:br>
              <a:rPr lang="it-IT" sz="4000" u="sng" dirty="0" smtClean="0">
                <a:solidFill>
                  <a:schemeClr val="bg1">
                    <a:lumMod val="65000"/>
                  </a:schemeClr>
                </a:solidFill>
              </a:rPr>
            </a:br>
            <a:r>
              <a:rPr lang="it-IT" sz="3600" dirty="0">
                <a:solidFill>
                  <a:schemeClr val="bg1">
                    <a:lumMod val="65000"/>
                  </a:schemeClr>
                </a:solidFill>
              </a:rPr>
              <a:t/>
            </a:r>
            <a:br>
              <a:rPr lang="it-IT" sz="3600" dirty="0">
                <a:solidFill>
                  <a:schemeClr val="bg1">
                    <a:lumMod val="65000"/>
                  </a:schemeClr>
                </a:solidFill>
              </a:rPr>
            </a:br>
            <a:r>
              <a:rPr lang="it-IT" sz="3600" dirty="0" smtClean="0">
                <a:solidFill>
                  <a:schemeClr val="bg1">
                    <a:lumMod val="65000"/>
                  </a:schemeClr>
                </a:solidFill>
              </a:rPr>
              <a:t>Tutti gli storici dicono la verità?</a:t>
            </a:r>
            <a:br>
              <a:rPr lang="it-IT" sz="3600" dirty="0" smtClean="0">
                <a:solidFill>
                  <a:schemeClr val="bg1">
                    <a:lumMod val="65000"/>
                  </a:schemeClr>
                </a:solidFill>
              </a:rPr>
            </a:br>
            <a:r>
              <a:rPr lang="it-IT" sz="3600" dirty="0" smtClean="0">
                <a:solidFill>
                  <a:schemeClr val="bg1">
                    <a:lumMod val="65000"/>
                  </a:schemeClr>
                </a:solidFill>
              </a:rPr>
              <a:t>Nei libri di storia c’è scritta la verità?</a:t>
            </a:r>
            <a:br>
              <a:rPr lang="it-IT" sz="3600" dirty="0" smtClean="0">
                <a:solidFill>
                  <a:schemeClr val="bg1">
                    <a:lumMod val="65000"/>
                  </a:schemeClr>
                </a:solidFill>
              </a:rPr>
            </a:br>
            <a:r>
              <a:rPr lang="it-IT" sz="3600" dirty="0">
                <a:solidFill>
                  <a:schemeClr val="bg1">
                    <a:lumMod val="65000"/>
                  </a:schemeClr>
                </a:solidFill>
              </a:rPr>
              <a:t/>
            </a:r>
            <a:br>
              <a:rPr lang="it-IT" sz="3600" dirty="0">
                <a:solidFill>
                  <a:schemeClr val="bg1">
                    <a:lumMod val="65000"/>
                  </a:schemeClr>
                </a:solidFill>
              </a:rPr>
            </a:br>
            <a:r>
              <a:rPr lang="it-IT" sz="3100" dirty="0" smtClean="0">
                <a:solidFill>
                  <a:schemeClr val="bg1">
                    <a:lumMod val="65000"/>
                  </a:schemeClr>
                </a:solidFill>
              </a:rPr>
              <a:t>L’uso pubblico della storia è qualcosa di delicato perché un’interpretazione di un problema, una mistificazione, o addirittura un falso storico possono orientare coscienze, creare e convogliare consenso politico…</a:t>
            </a:r>
            <a:br>
              <a:rPr lang="it-IT" sz="3100" dirty="0" smtClean="0">
                <a:solidFill>
                  <a:schemeClr val="bg1">
                    <a:lumMod val="65000"/>
                  </a:schemeClr>
                </a:solidFill>
              </a:rPr>
            </a:br>
            <a:r>
              <a:rPr lang="it-IT" sz="3100" dirty="0">
                <a:solidFill>
                  <a:schemeClr val="bg1">
                    <a:lumMod val="65000"/>
                  </a:schemeClr>
                </a:solidFill>
              </a:rPr>
              <a:t/>
            </a:r>
            <a:br>
              <a:rPr lang="it-IT" sz="3100" dirty="0">
                <a:solidFill>
                  <a:schemeClr val="bg1">
                    <a:lumMod val="65000"/>
                  </a:schemeClr>
                </a:solidFill>
              </a:rPr>
            </a:br>
            <a:r>
              <a:rPr lang="it-IT" sz="3100" dirty="0" smtClean="0">
                <a:solidFill>
                  <a:schemeClr val="bg1">
                    <a:lumMod val="65000"/>
                  </a:schemeClr>
                </a:solidFill>
              </a:rPr>
              <a:t>Tuttavia… </a:t>
            </a:r>
            <a:r>
              <a:rPr lang="it-IT" sz="3100" dirty="0" smtClean="0">
                <a:solidFill>
                  <a:srgbClr val="FF0000"/>
                </a:solidFill>
              </a:rPr>
              <a:t>un falso storico </a:t>
            </a:r>
            <a:r>
              <a:rPr lang="it-IT" sz="3100" u="sng" dirty="0" smtClean="0">
                <a:solidFill>
                  <a:srgbClr val="FF0000"/>
                </a:solidFill>
              </a:rPr>
              <a:t>è</a:t>
            </a:r>
            <a:r>
              <a:rPr lang="it-IT" sz="3100" dirty="0" smtClean="0">
                <a:solidFill>
                  <a:srgbClr val="FF0000"/>
                </a:solidFill>
              </a:rPr>
              <a:t> un documento storico</a:t>
            </a:r>
            <a:r>
              <a:rPr lang="it-IT" sz="3100" dirty="0" smtClean="0">
                <a:solidFill>
                  <a:schemeClr val="bg1">
                    <a:lumMod val="65000"/>
                  </a:schemeClr>
                </a:solidFill>
              </a:rPr>
              <a:t/>
            </a:r>
            <a:br>
              <a:rPr lang="it-IT" sz="3100" dirty="0" smtClean="0">
                <a:solidFill>
                  <a:schemeClr val="bg1">
                    <a:lumMod val="65000"/>
                  </a:schemeClr>
                </a:solidFill>
              </a:rPr>
            </a:br>
            <a:r>
              <a:rPr lang="it-IT" sz="3100" dirty="0" smtClean="0">
                <a:solidFill>
                  <a:schemeClr val="bg1">
                    <a:lumMod val="65000"/>
                  </a:schemeClr>
                </a:solidFill>
              </a:rPr>
              <a:t>… è una testimonianza delle ragioni per cui è stato concepito</a:t>
            </a:r>
            <a:br>
              <a:rPr lang="it-IT" sz="3100" dirty="0" smtClean="0">
                <a:solidFill>
                  <a:schemeClr val="bg1">
                    <a:lumMod val="65000"/>
                  </a:schemeClr>
                </a:solidFill>
              </a:rPr>
            </a:br>
            <a:endParaRPr lang="it-IT" sz="3100" dirty="0">
              <a:solidFill>
                <a:schemeClr val="bg1">
                  <a:lumMod val="65000"/>
                </a:schemeClr>
              </a:solidFill>
            </a:endParaRPr>
          </a:p>
        </p:txBody>
      </p:sp>
    </p:spTree>
    <p:extLst>
      <p:ext uri="{BB962C8B-B14F-4D97-AF65-F5344CB8AC3E}">
        <p14:creationId xmlns:p14="http://schemas.microsoft.com/office/powerpoint/2010/main" val="543435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204864"/>
            <a:ext cx="8229600" cy="1143000"/>
          </a:xfrm>
        </p:spPr>
        <p:txBody>
          <a:bodyPr>
            <a:normAutofit fontScale="90000"/>
          </a:bodyPr>
          <a:lstStyle/>
          <a:p>
            <a:pPr algn="l"/>
            <a:r>
              <a:rPr lang="it-IT" dirty="0" smtClean="0">
                <a:solidFill>
                  <a:srgbClr val="FF0000"/>
                </a:solidFill>
              </a:rPr>
              <a:t>		Esempi di falsi storici</a:t>
            </a:r>
            <a:r>
              <a:rPr lang="it-IT" dirty="0" smtClean="0">
                <a:solidFill>
                  <a:schemeClr val="bg1">
                    <a:lumMod val="65000"/>
                  </a:schemeClr>
                </a:solidFill>
              </a:rPr>
              <a:t/>
            </a:r>
            <a:br>
              <a:rPr lang="it-IT" dirty="0" smtClean="0">
                <a:solidFill>
                  <a:schemeClr val="bg1">
                    <a:lumMod val="65000"/>
                  </a:schemeClr>
                </a:solidFill>
              </a:rPr>
            </a:br>
            <a:r>
              <a:rPr lang="it-IT" dirty="0">
                <a:solidFill>
                  <a:schemeClr val="bg1">
                    <a:lumMod val="65000"/>
                  </a:schemeClr>
                </a:solidFill>
              </a:rPr>
              <a:t/>
            </a:r>
            <a:br>
              <a:rPr lang="it-IT" dirty="0">
                <a:solidFill>
                  <a:schemeClr val="bg1">
                    <a:lumMod val="65000"/>
                  </a:schemeClr>
                </a:solidFill>
              </a:rPr>
            </a:br>
            <a:r>
              <a:rPr lang="it-IT" dirty="0" smtClean="0">
                <a:solidFill>
                  <a:schemeClr val="bg1">
                    <a:lumMod val="65000"/>
                  </a:schemeClr>
                </a:solidFill>
              </a:rPr>
              <a:t/>
            </a:r>
            <a:br>
              <a:rPr lang="it-IT" dirty="0" smtClean="0">
                <a:solidFill>
                  <a:schemeClr val="bg1">
                    <a:lumMod val="65000"/>
                  </a:schemeClr>
                </a:solidFill>
              </a:rPr>
            </a:br>
            <a:r>
              <a:rPr lang="it-IT" dirty="0" smtClean="0">
                <a:solidFill>
                  <a:schemeClr val="bg1">
                    <a:lumMod val="65000"/>
                  </a:schemeClr>
                </a:solidFill>
              </a:rPr>
              <a:t>- </a:t>
            </a:r>
            <a:r>
              <a:rPr lang="it-IT" sz="3600" dirty="0" smtClean="0">
                <a:solidFill>
                  <a:schemeClr val="bg1">
                    <a:lumMod val="65000"/>
                  </a:schemeClr>
                </a:solidFill>
              </a:rPr>
              <a:t>Donazione di Costantino</a:t>
            </a:r>
            <a:br>
              <a:rPr lang="it-IT" sz="3600" dirty="0" smtClean="0">
                <a:solidFill>
                  <a:schemeClr val="bg1">
                    <a:lumMod val="65000"/>
                  </a:schemeClr>
                </a:solidFill>
              </a:rPr>
            </a:br>
            <a:r>
              <a:rPr lang="it-IT" sz="3600" dirty="0">
                <a:solidFill>
                  <a:schemeClr val="bg1">
                    <a:lumMod val="65000"/>
                  </a:schemeClr>
                </a:solidFill>
              </a:rPr>
              <a:t/>
            </a:r>
            <a:br>
              <a:rPr lang="it-IT" sz="3600" dirty="0">
                <a:solidFill>
                  <a:schemeClr val="bg1">
                    <a:lumMod val="65000"/>
                  </a:schemeClr>
                </a:solidFill>
              </a:rPr>
            </a:br>
            <a:r>
              <a:rPr lang="it-IT" sz="3600" dirty="0" smtClean="0">
                <a:solidFill>
                  <a:schemeClr val="bg1">
                    <a:lumMod val="65000"/>
                  </a:schemeClr>
                </a:solidFill>
              </a:rPr>
              <a:t>- Protocolli dei Savi anziani di Sion</a:t>
            </a:r>
            <a:br>
              <a:rPr lang="it-IT" sz="3600" dirty="0" smtClean="0">
                <a:solidFill>
                  <a:schemeClr val="bg1">
                    <a:lumMod val="65000"/>
                  </a:schemeClr>
                </a:solidFill>
              </a:rPr>
            </a:br>
            <a:r>
              <a:rPr lang="it-IT" sz="3600" dirty="0">
                <a:solidFill>
                  <a:schemeClr val="bg1">
                    <a:lumMod val="65000"/>
                  </a:schemeClr>
                </a:solidFill>
              </a:rPr>
              <a:t/>
            </a:r>
            <a:br>
              <a:rPr lang="it-IT" sz="3600" dirty="0">
                <a:solidFill>
                  <a:schemeClr val="bg1">
                    <a:lumMod val="65000"/>
                  </a:schemeClr>
                </a:solidFill>
              </a:rPr>
            </a:br>
            <a:r>
              <a:rPr lang="it-IT" sz="3600" dirty="0" smtClean="0">
                <a:solidFill>
                  <a:schemeClr val="bg1">
                    <a:lumMod val="65000"/>
                  </a:schemeClr>
                </a:solidFill>
              </a:rPr>
              <a:t>- Carte d’Arborea</a:t>
            </a:r>
            <a:endParaRPr lang="it-IT" sz="3600" dirty="0">
              <a:solidFill>
                <a:schemeClr val="bg1">
                  <a:lumMod val="65000"/>
                </a:schemeClr>
              </a:solidFill>
            </a:endParaRPr>
          </a:p>
        </p:txBody>
      </p:sp>
    </p:spTree>
    <p:extLst>
      <p:ext uri="{BB962C8B-B14F-4D97-AF65-F5344CB8AC3E}">
        <p14:creationId xmlns:p14="http://schemas.microsoft.com/office/powerpoint/2010/main" val="2386692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636912"/>
            <a:ext cx="8229600" cy="1143000"/>
          </a:xfrm>
        </p:spPr>
        <p:txBody>
          <a:bodyPr>
            <a:noAutofit/>
          </a:bodyPr>
          <a:lstStyle/>
          <a:p>
            <a:pPr algn="l"/>
            <a:r>
              <a:rPr lang="it-IT" sz="2400" b="1" i="1" dirty="0">
                <a:solidFill>
                  <a:schemeClr val="bg1"/>
                </a:solidFill>
              </a:rPr>
              <a:t>Il benessere del popolo  sarà l’oggetto unico e immutabile dei miei discorsi </a:t>
            </a:r>
            <a:r>
              <a:rPr lang="it-IT" sz="2400" b="1" i="1" dirty="0" smtClean="0">
                <a:solidFill>
                  <a:schemeClr val="bg1"/>
                </a:solidFill>
              </a:rPr>
              <a:t>pubblici</a:t>
            </a:r>
            <a:br>
              <a:rPr lang="it-IT" sz="2400" b="1" i="1" dirty="0" smtClean="0">
                <a:solidFill>
                  <a:schemeClr val="bg1"/>
                </a:solidFill>
              </a:rPr>
            </a:br>
            <a:r>
              <a:rPr lang="it-IT" sz="2400" b="1" i="1" dirty="0">
                <a:solidFill>
                  <a:schemeClr val="bg1"/>
                </a:solidFill>
              </a:rPr>
              <a:t/>
            </a:r>
            <a:br>
              <a:rPr lang="it-IT" sz="2400" b="1" i="1" dirty="0">
                <a:solidFill>
                  <a:schemeClr val="bg1"/>
                </a:solidFill>
              </a:rPr>
            </a:br>
            <a:r>
              <a:rPr lang="it-IT" sz="2400" b="1" i="1" dirty="0">
                <a:solidFill>
                  <a:schemeClr val="bg1"/>
                </a:solidFill>
              </a:rPr>
              <a:t>Nei miei scritti troverà respiro il liberalismo più entusiasta e più universale</a:t>
            </a:r>
            <a:r>
              <a:rPr lang="it-IT" sz="2400" b="1" i="1" dirty="0" smtClean="0">
                <a:solidFill>
                  <a:schemeClr val="bg1"/>
                </a:solidFill>
              </a:rPr>
              <a:t>.</a:t>
            </a:r>
            <a:br>
              <a:rPr lang="it-IT" sz="2400" b="1" i="1" dirty="0" smtClean="0">
                <a:solidFill>
                  <a:schemeClr val="bg1"/>
                </a:solidFill>
              </a:rPr>
            </a:br>
            <a:r>
              <a:rPr lang="it-IT" sz="2400" b="1" i="1" dirty="0">
                <a:solidFill>
                  <a:schemeClr val="bg1"/>
                </a:solidFill>
              </a:rPr>
              <a:t/>
            </a:r>
            <a:br>
              <a:rPr lang="it-IT" sz="2400" b="1" i="1" dirty="0">
                <a:solidFill>
                  <a:schemeClr val="bg1"/>
                </a:solidFill>
              </a:rPr>
            </a:br>
            <a:r>
              <a:rPr lang="it-IT" sz="2400" b="1" i="1" dirty="0">
                <a:solidFill>
                  <a:schemeClr val="bg1"/>
                </a:solidFill>
              </a:rPr>
              <a:t>Ai popoli non piacciono i governi atei: nelle mie comunicazioni col pubblico non mancherò di porre le mie azioni sotto la protezione della divinità, associando la mia stella a quella del </a:t>
            </a:r>
            <a:r>
              <a:rPr lang="it-IT" sz="2400" b="1" i="1" dirty="0" smtClean="0">
                <a:solidFill>
                  <a:schemeClr val="bg1"/>
                </a:solidFill>
              </a:rPr>
              <a:t>paese.</a:t>
            </a:r>
            <a:br>
              <a:rPr lang="it-IT" sz="2400" b="1" i="1" dirty="0" smtClean="0">
                <a:solidFill>
                  <a:schemeClr val="bg1"/>
                </a:solidFill>
              </a:rPr>
            </a:br>
            <a:r>
              <a:rPr lang="it-IT" sz="2400" b="1" i="1" dirty="0">
                <a:solidFill>
                  <a:schemeClr val="bg1"/>
                </a:solidFill>
              </a:rPr>
              <a:t/>
            </a:r>
            <a:br>
              <a:rPr lang="it-IT" sz="2400" b="1" i="1" dirty="0">
                <a:solidFill>
                  <a:schemeClr val="bg1"/>
                </a:solidFill>
              </a:rPr>
            </a:br>
            <a:r>
              <a:rPr lang="it-IT" sz="2400" b="1" i="1" dirty="0">
                <a:solidFill>
                  <a:schemeClr val="bg1"/>
                </a:solidFill>
              </a:rPr>
              <a:t>Vorrei che gli atti del mio governo fossero paragonati continuamente a quelli dei governi precedenti. Sarà importante far emergere gli errori dei miei predecessori e dimostrare che io ho saputo evitarli sempre.</a:t>
            </a:r>
            <a:endParaRPr lang="it-IT" sz="2400" b="1" i="1" dirty="0">
              <a:solidFill>
                <a:schemeClr val="bg1"/>
              </a:solidFill>
            </a:endParaRPr>
          </a:p>
        </p:txBody>
      </p:sp>
    </p:spTree>
    <p:extLst>
      <p:ext uri="{BB962C8B-B14F-4D97-AF65-F5344CB8AC3E}">
        <p14:creationId xmlns:p14="http://schemas.microsoft.com/office/powerpoint/2010/main" val="1453116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3068960"/>
            <a:ext cx="8229600" cy="1143000"/>
          </a:xfrm>
        </p:spPr>
        <p:txBody>
          <a:bodyPr>
            <a:noAutofit/>
          </a:bodyPr>
          <a:lstStyle/>
          <a:p>
            <a:pPr algn="l"/>
            <a:r>
              <a:rPr lang="it-IT" sz="2400" b="1" i="1" dirty="0">
                <a:solidFill>
                  <a:schemeClr val="bg1"/>
                </a:solidFill>
              </a:rPr>
              <a:t>Devo ora farti vedere come saprò utilizzare la stampa a vantaggio del mio potere. Azzardo a dire che nessun governo ha finora avuto un progetto tanto ardito quanto il mio.</a:t>
            </a:r>
            <a:br>
              <a:rPr lang="it-IT" sz="2400" b="1" i="1" dirty="0">
                <a:solidFill>
                  <a:schemeClr val="bg1"/>
                </a:solidFill>
              </a:rPr>
            </a:br>
            <a:r>
              <a:rPr lang="it-IT" sz="2400" b="1" i="1" dirty="0">
                <a:solidFill>
                  <a:schemeClr val="bg1"/>
                </a:solidFill>
              </a:rPr>
              <a:t>Nei paesi a regime parlamentare i governi cadono quasi sempre a causa della stampa. Ebbene io intravedo la possibilità di neutralizzare la stampa con la stampa stessa. </a:t>
            </a:r>
            <a:r>
              <a:rPr lang="it-IT" sz="2400" b="1" i="1" dirty="0" smtClean="0">
                <a:solidFill>
                  <a:schemeClr val="bg1"/>
                </a:solidFill>
              </a:rPr>
              <a:t/>
            </a:r>
            <a:br>
              <a:rPr lang="it-IT" sz="2400" b="1" i="1" dirty="0" smtClean="0">
                <a:solidFill>
                  <a:schemeClr val="bg1"/>
                </a:solidFill>
              </a:rPr>
            </a:br>
            <a:r>
              <a:rPr lang="it-IT" sz="2400" b="1" i="1" dirty="0">
                <a:solidFill>
                  <a:schemeClr val="bg1"/>
                </a:solidFill>
              </a:rPr>
              <a:t/>
            </a:r>
            <a:br>
              <a:rPr lang="it-IT" sz="2400" b="1" i="1" dirty="0">
                <a:solidFill>
                  <a:schemeClr val="bg1"/>
                </a:solidFill>
              </a:rPr>
            </a:br>
            <a:r>
              <a:rPr lang="it-IT" sz="2400" b="1" i="1" dirty="0" smtClean="0">
                <a:solidFill>
                  <a:schemeClr val="bg1"/>
                </a:solidFill>
              </a:rPr>
              <a:t>Dal </a:t>
            </a:r>
            <a:r>
              <a:rPr lang="it-IT" sz="2400" b="1" i="1" dirty="0">
                <a:solidFill>
                  <a:schemeClr val="bg1"/>
                </a:solidFill>
              </a:rPr>
              <a:t>momento che il giornalismo è una forza così grande, sai cosa farà il mio governo? Diventerà giornalista, diventerà l’incarnazione del giornalismo.</a:t>
            </a:r>
            <a:br>
              <a:rPr lang="it-IT" sz="2400" b="1" i="1" dirty="0">
                <a:solidFill>
                  <a:schemeClr val="bg1"/>
                </a:solidFill>
              </a:rPr>
            </a:br>
            <a:r>
              <a:rPr lang="it-IT" sz="2400" b="1" i="1" dirty="0">
                <a:solidFill>
                  <a:schemeClr val="bg1"/>
                </a:solidFill>
              </a:rPr>
              <a:t/>
            </a:r>
            <a:br>
              <a:rPr lang="it-IT" sz="2400" b="1" i="1" dirty="0">
                <a:solidFill>
                  <a:schemeClr val="bg1"/>
                </a:solidFill>
              </a:rPr>
            </a:br>
            <a:r>
              <a:rPr lang="it-IT" sz="2400" b="1" i="1" dirty="0">
                <a:solidFill>
                  <a:schemeClr val="bg1"/>
                </a:solidFill>
              </a:rPr>
              <a:t>Conterò il numero dei giornali che rappresentano quella che tu chiami opposizione. Se ve ne sono dieci per l’opposizione, ne avrò venti favorevoli al governo; se ve ne sono venti ne avrò quaranta</a:t>
            </a:r>
            <a:r>
              <a:rPr lang="it-IT" sz="2400" i="1" dirty="0">
                <a:solidFill>
                  <a:schemeClr val="bg1"/>
                </a:solidFill>
              </a:rPr>
              <a:t>. </a:t>
            </a:r>
            <a:r>
              <a:rPr lang="it-IT" sz="2400" i="1" dirty="0"/>
              <a:t/>
            </a:r>
            <a:br>
              <a:rPr lang="it-IT" sz="2400" i="1" dirty="0"/>
            </a:br>
            <a:endParaRPr lang="it-IT" sz="2400" i="1" dirty="0"/>
          </a:p>
        </p:txBody>
      </p:sp>
    </p:spTree>
    <p:extLst>
      <p:ext uri="{BB962C8B-B14F-4D97-AF65-F5344CB8AC3E}">
        <p14:creationId xmlns:p14="http://schemas.microsoft.com/office/powerpoint/2010/main" val="27321166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7504" y="2924944"/>
            <a:ext cx="8928992" cy="1143000"/>
          </a:xfrm>
        </p:spPr>
        <p:txBody>
          <a:bodyPr>
            <a:noAutofit/>
          </a:bodyPr>
          <a:lstStyle/>
          <a:p>
            <a:pPr algn="l"/>
            <a:r>
              <a:rPr lang="it-IT" sz="2100" b="1" i="1" dirty="0" smtClean="0">
                <a:solidFill>
                  <a:schemeClr val="bg1"/>
                </a:solidFill>
              </a:rPr>
              <a:t>«Dividerò </a:t>
            </a:r>
            <a:r>
              <a:rPr lang="it-IT" sz="2100" b="1" i="1" dirty="0">
                <a:solidFill>
                  <a:schemeClr val="bg1"/>
                </a:solidFill>
              </a:rPr>
              <a:t>inoltre in quattro categorie i giornali filogovernativi</a:t>
            </a:r>
            <a:r>
              <a:rPr lang="it-IT" sz="2100" b="1" i="1" dirty="0" smtClean="0">
                <a:solidFill>
                  <a:schemeClr val="bg1"/>
                </a:solidFill>
              </a:rPr>
              <a:t>.</a:t>
            </a:r>
            <a:br>
              <a:rPr lang="it-IT" sz="2100" b="1" i="1" dirty="0" smtClean="0">
                <a:solidFill>
                  <a:schemeClr val="bg1"/>
                </a:solidFill>
              </a:rPr>
            </a:br>
            <a:r>
              <a:rPr lang="it-IT" sz="2100" b="1" i="1" dirty="0">
                <a:solidFill>
                  <a:schemeClr val="bg1"/>
                </a:solidFill>
              </a:rPr>
              <a:t/>
            </a:r>
            <a:br>
              <a:rPr lang="it-IT" sz="2100" b="1" i="1" dirty="0">
                <a:solidFill>
                  <a:schemeClr val="bg1"/>
                </a:solidFill>
              </a:rPr>
            </a:br>
            <a:r>
              <a:rPr lang="it-IT" sz="2100" b="1" i="1" dirty="0">
                <a:solidFill>
                  <a:schemeClr val="bg1"/>
                </a:solidFill>
              </a:rPr>
              <a:t>Al primo posto metterò un certo numero di giornali la cui tendenza sarà francamente ufficiale e che difenderanno in ogni caso a oltranza le mie azioni. Non saranno questi ad avere la maggiore influenza sull’opinione pubblica.</a:t>
            </a:r>
            <a:br>
              <a:rPr lang="it-IT" sz="2100" b="1" i="1" dirty="0">
                <a:solidFill>
                  <a:schemeClr val="bg1"/>
                </a:solidFill>
              </a:rPr>
            </a:br>
            <a:r>
              <a:rPr lang="it-IT" sz="2100" b="1" i="1" dirty="0" smtClean="0">
                <a:solidFill>
                  <a:schemeClr val="bg1"/>
                </a:solidFill>
              </a:rPr>
              <a:t>Al </a:t>
            </a:r>
            <a:r>
              <a:rPr lang="it-IT" sz="2100" b="1" i="1" dirty="0">
                <a:solidFill>
                  <a:schemeClr val="bg1"/>
                </a:solidFill>
              </a:rPr>
              <a:t>secondo posto metterò un’altra schiera di giornali il cui carattere sarà ufficioso e il cui compito sarà quello di tenere legata  al potere quella massa di uomini tiepidi e indifferenti che accettano senza scrupoli ciò che è costituito, ma non vanno al di là del loro credo politico.</a:t>
            </a:r>
            <a:br>
              <a:rPr lang="it-IT" sz="2100" b="1" i="1" dirty="0">
                <a:solidFill>
                  <a:schemeClr val="bg1"/>
                </a:solidFill>
              </a:rPr>
            </a:br>
            <a:r>
              <a:rPr lang="it-IT" sz="2100" b="1" i="1" dirty="0" smtClean="0">
                <a:solidFill>
                  <a:schemeClr val="bg1"/>
                </a:solidFill>
              </a:rPr>
              <a:t/>
            </a:r>
            <a:br>
              <a:rPr lang="it-IT" sz="2100" b="1" i="1" dirty="0" smtClean="0">
                <a:solidFill>
                  <a:schemeClr val="bg1"/>
                </a:solidFill>
              </a:rPr>
            </a:br>
            <a:r>
              <a:rPr lang="it-IT" sz="2100" b="1" i="1" dirty="0" smtClean="0">
                <a:solidFill>
                  <a:schemeClr val="bg1"/>
                </a:solidFill>
              </a:rPr>
              <a:t>Ma </a:t>
            </a:r>
            <a:r>
              <a:rPr lang="it-IT" sz="2100" b="1" i="1" dirty="0">
                <a:solidFill>
                  <a:schemeClr val="bg1"/>
                </a:solidFill>
              </a:rPr>
              <a:t>è nelle categorie dei giornali che seguono che si troveranno le leve più forti del mio potere.</a:t>
            </a:r>
            <a:br>
              <a:rPr lang="it-IT" sz="2100" b="1" i="1" dirty="0">
                <a:solidFill>
                  <a:schemeClr val="bg1"/>
                </a:solidFill>
              </a:rPr>
            </a:br>
            <a:r>
              <a:rPr lang="it-IT" sz="2100" b="1" i="1" dirty="0">
                <a:solidFill>
                  <a:schemeClr val="bg1"/>
                </a:solidFill>
              </a:rPr>
              <a:t>Qui la tendenza ufficiale o ufficiosa sparisce completamente, beninteso in apparenza, perché i giornali di cui ti parlerò saranno tutti legati al mio governo con la stessa catena, catena visibile per gli uni, invisibile per gli altri. Non posso dirti quanti saranno, perché istituirò un organo di stampa fidato per ciascuna opinione, per ciascun partito; avrò un organo aristocratico nel partito aristocratico; un organo repubblicano nel partito repubblicano, un organo rivoluzionario nel partito rivoluzionario, un organo anarchico nel partito </a:t>
            </a:r>
            <a:r>
              <a:rPr lang="it-IT" sz="2100" b="1" i="1" dirty="0" smtClean="0">
                <a:solidFill>
                  <a:schemeClr val="bg1"/>
                </a:solidFill>
              </a:rPr>
              <a:t>anarchico»</a:t>
            </a:r>
            <a:endParaRPr lang="it-IT" sz="2100" b="1" i="1" dirty="0">
              <a:solidFill>
                <a:schemeClr val="bg1"/>
              </a:solidFill>
            </a:endParaRPr>
          </a:p>
        </p:txBody>
      </p:sp>
    </p:spTree>
    <p:extLst>
      <p:ext uri="{BB962C8B-B14F-4D97-AF65-F5344CB8AC3E}">
        <p14:creationId xmlns:p14="http://schemas.microsoft.com/office/powerpoint/2010/main" val="2322853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23528" y="2996952"/>
            <a:ext cx="8229600" cy="1143000"/>
          </a:xfrm>
        </p:spPr>
        <p:txBody>
          <a:bodyPr>
            <a:noAutofit/>
          </a:bodyPr>
          <a:lstStyle/>
          <a:p>
            <a:pPr algn="l"/>
            <a:r>
              <a:rPr lang="it-IT" sz="2200" b="1" i="1" dirty="0" smtClean="0">
                <a:solidFill>
                  <a:schemeClr val="bg1"/>
                </a:solidFill>
              </a:rPr>
              <a:t/>
            </a:r>
            <a:br>
              <a:rPr lang="it-IT" sz="2200" b="1" i="1" dirty="0" smtClean="0">
                <a:solidFill>
                  <a:schemeClr val="bg1"/>
                </a:solidFill>
              </a:rPr>
            </a:br>
            <a:r>
              <a:rPr lang="it-IT" sz="2200" b="1" i="1" dirty="0">
                <a:solidFill>
                  <a:schemeClr val="bg1"/>
                </a:solidFill>
              </a:rPr>
              <a:t/>
            </a:r>
            <a:br>
              <a:rPr lang="it-IT" sz="2200" b="1" i="1" dirty="0">
                <a:solidFill>
                  <a:schemeClr val="bg1"/>
                </a:solidFill>
              </a:rPr>
            </a:br>
            <a:r>
              <a:rPr lang="it-IT" sz="2200" b="1" i="1" dirty="0" smtClean="0">
                <a:solidFill>
                  <a:schemeClr val="bg1"/>
                </a:solidFill>
              </a:rPr>
              <a:t>«La </a:t>
            </a:r>
            <a:r>
              <a:rPr lang="it-IT" sz="2200" b="1" i="1" dirty="0">
                <a:solidFill>
                  <a:schemeClr val="bg1"/>
                </a:solidFill>
              </a:rPr>
              <a:t>mia stampa avrà cento braccia e queste braccia daranno la mano a ogni tendenza di qualsiasi opinione sparsa nell’intero paese.</a:t>
            </a:r>
            <a:br>
              <a:rPr lang="it-IT" sz="2200" b="1" i="1" dirty="0">
                <a:solidFill>
                  <a:schemeClr val="bg1"/>
                </a:solidFill>
              </a:rPr>
            </a:br>
            <a:r>
              <a:rPr lang="it-IT" sz="2200" b="1" i="1" dirty="0">
                <a:solidFill>
                  <a:schemeClr val="bg1"/>
                </a:solidFill>
              </a:rPr>
              <a:t>Si apparterrà al mio partito senza saperlo</a:t>
            </a:r>
            <a:r>
              <a:rPr lang="it-IT" sz="2200" b="1" i="1" dirty="0" smtClean="0">
                <a:solidFill>
                  <a:schemeClr val="bg1"/>
                </a:solidFill>
              </a:rPr>
              <a:t>.</a:t>
            </a:r>
            <a:br>
              <a:rPr lang="it-IT" sz="2200" b="1" i="1" dirty="0" smtClean="0">
                <a:solidFill>
                  <a:schemeClr val="bg1"/>
                </a:solidFill>
              </a:rPr>
            </a:br>
            <a:r>
              <a:rPr lang="it-IT" sz="2200" b="1" i="1" dirty="0">
                <a:solidFill>
                  <a:schemeClr val="bg1"/>
                </a:solidFill>
              </a:rPr>
              <a:t/>
            </a:r>
            <a:br>
              <a:rPr lang="it-IT" sz="2200" b="1" i="1" dirty="0">
                <a:solidFill>
                  <a:schemeClr val="bg1"/>
                </a:solidFill>
              </a:rPr>
            </a:br>
            <a:r>
              <a:rPr lang="it-IT" sz="2200" b="1" i="1" dirty="0">
                <a:solidFill>
                  <a:schemeClr val="bg1"/>
                </a:solidFill>
              </a:rPr>
              <a:t>Coloro che crederanno di parlare la loro lingua parleranno in realtà la mia, coloro che crederanno di sostenere il loro partito, sosterranno in realtà il mio, coloro che crederanno di marciare sotto le loro bandiere, marceranno sotto le mie</a:t>
            </a:r>
            <a:r>
              <a:rPr lang="it-IT" sz="2200" b="1" i="1" dirty="0" smtClean="0">
                <a:solidFill>
                  <a:schemeClr val="bg1"/>
                </a:solidFill>
              </a:rPr>
              <a:t>.</a:t>
            </a:r>
            <a:br>
              <a:rPr lang="it-IT" sz="2200" b="1" i="1" dirty="0" smtClean="0">
                <a:solidFill>
                  <a:schemeClr val="bg1"/>
                </a:solidFill>
              </a:rPr>
            </a:br>
            <a:r>
              <a:rPr lang="it-IT" sz="2200" b="1" i="1" dirty="0">
                <a:solidFill>
                  <a:schemeClr val="bg1"/>
                </a:solidFill>
              </a:rPr>
              <a:t/>
            </a:r>
            <a:br>
              <a:rPr lang="it-IT" sz="2200" b="1" i="1" dirty="0">
                <a:solidFill>
                  <a:schemeClr val="bg1"/>
                </a:solidFill>
              </a:rPr>
            </a:br>
            <a:r>
              <a:rPr lang="it-IT" sz="2200" b="1" i="1" dirty="0">
                <a:solidFill>
                  <a:schemeClr val="bg1"/>
                </a:solidFill>
              </a:rPr>
              <a:t>Il risultato sarà di far dire alla maggioranza: «vedete che si è liberi, che sotto questo regime si può parlare, che esso è attaccato ingiustamente, che invece di reprimere come potrebbe fare, egli soffre e tollera?» «Vedete fino a che punto le basi di questo governo e i suoi principi si impongono al rispetto di tutti? Vi sono giornali che si prendono la più grande libertà di parola, ebbene mai essi attaccano le istituzioni</a:t>
            </a:r>
            <a:r>
              <a:rPr lang="it-IT" sz="2200" b="1" i="1" dirty="0" smtClean="0">
                <a:solidFill>
                  <a:schemeClr val="bg1"/>
                </a:solidFill>
              </a:rPr>
              <a:t>»</a:t>
            </a:r>
            <a:br>
              <a:rPr lang="it-IT" sz="2200" b="1" i="1" dirty="0" smtClean="0">
                <a:solidFill>
                  <a:schemeClr val="bg1"/>
                </a:solidFill>
              </a:rPr>
            </a:br>
            <a:r>
              <a:rPr lang="it-IT" sz="2200" b="1" i="1" dirty="0">
                <a:solidFill>
                  <a:schemeClr val="bg1"/>
                </a:solidFill>
              </a:rPr>
              <a:t/>
            </a:r>
            <a:br>
              <a:rPr lang="it-IT" sz="2200" b="1" i="1" dirty="0">
                <a:solidFill>
                  <a:schemeClr val="bg1"/>
                </a:solidFill>
              </a:rPr>
            </a:br>
            <a:r>
              <a:rPr lang="it-IT" sz="2200" b="1" dirty="0"/>
              <a:t/>
            </a:r>
            <a:br>
              <a:rPr lang="it-IT" sz="2200" b="1" dirty="0"/>
            </a:br>
            <a:endParaRPr lang="it-IT" sz="2200" b="1" dirty="0"/>
          </a:p>
        </p:txBody>
      </p:sp>
    </p:spTree>
    <p:extLst>
      <p:ext uri="{BB962C8B-B14F-4D97-AF65-F5344CB8AC3E}">
        <p14:creationId xmlns:p14="http://schemas.microsoft.com/office/powerpoint/2010/main" val="1270688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39552" y="2132856"/>
            <a:ext cx="8229600" cy="1143000"/>
          </a:xfrm>
        </p:spPr>
        <p:txBody>
          <a:bodyPr>
            <a:normAutofit fontScale="90000"/>
          </a:bodyPr>
          <a:lstStyle/>
          <a:p>
            <a:pPr algn="l"/>
            <a:r>
              <a:rPr lang="it-IT" dirty="0" smtClean="0">
                <a:solidFill>
                  <a:schemeClr val="bg2"/>
                </a:solidFill>
              </a:rPr>
              <a:t/>
            </a:r>
            <a:br>
              <a:rPr lang="it-IT" dirty="0" smtClean="0">
                <a:solidFill>
                  <a:schemeClr val="bg2"/>
                </a:solidFill>
              </a:rPr>
            </a:br>
            <a:r>
              <a:rPr lang="it-IT" dirty="0">
                <a:solidFill>
                  <a:schemeClr val="bg2"/>
                </a:solidFill>
              </a:rPr>
              <a:t/>
            </a:r>
            <a:br>
              <a:rPr lang="it-IT" dirty="0">
                <a:solidFill>
                  <a:schemeClr val="bg2"/>
                </a:solidFill>
              </a:rPr>
            </a:br>
            <a:r>
              <a:rPr lang="it-IT" dirty="0" smtClean="0">
                <a:solidFill>
                  <a:schemeClr val="bg2"/>
                </a:solidFill>
              </a:rPr>
              <a:t>               Due definizioni</a:t>
            </a:r>
            <a:br>
              <a:rPr lang="it-IT" dirty="0" smtClean="0">
                <a:solidFill>
                  <a:schemeClr val="bg2"/>
                </a:solidFill>
              </a:rPr>
            </a:br>
            <a:r>
              <a:rPr lang="it-IT" dirty="0" smtClean="0">
                <a:solidFill>
                  <a:schemeClr val="bg2"/>
                </a:solidFill>
              </a:rPr>
              <a:t/>
            </a:r>
            <a:br>
              <a:rPr lang="it-IT" dirty="0" smtClean="0">
                <a:solidFill>
                  <a:schemeClr val="bg2"/>
                </a:solidFill>
              </a:rPr>
            </a:br>
            <a:r>
              <a:rPr lang="it-IT" sz="3600" dirty="0" smtClean="0">
                <a:solidFill>
                  <a:schemeClr val="bg1">
                    <a:lumMod val="65000"/>
                  </a:schemeClr>
                </a:solidFill>
              </a:rPr>
              <a:t>1.La storia è una disciplina che studia le trasformazioni:</a:t>
            </a:r>
            <a:r>
              <a:rPr lang="it-IT" sz="3600" dirty="0" smtClean="0">
                <a:solidFill>
                  <a:schemeClr val="bg2"/>
                </a:solidFill>
              </a:rPr>
              <a:t/>
            </a:r>
            <a:br>
              <a:rPr lang="it-IT" sz="3600" dirty="0" smtClean="0">
                <a:solidFill>
                  <a:schemeClr val="bg2"/>
                </a:solidFill>
              </a:rPr>
            </a:br>
            <a:r>
              <a:rPr lang="it-IT" sz="3600" dirty="0" smtClean="0">
                <a:solidFill>
                  <a:schemeClr val="bg2"/>
                </a:solidFill>
              </a:rPr>
              <a:t>- </a:t>
            </a:r>
            <a:r>
              <a:rPr lang="it-IT" sz="3600" dirty="0" smtClean="0">
                <a:solidFill>
                  <a:srgbClr val="0070C0"/>
                </a:solidFill>
              </a:rPr>
              <a:t>sociali</a:t>
            </a:r>
            <a:r>
              <a:rPr lang="it-IT" sz="3600" dirty="0" smtClean="0">
                <a:solidFill>
                  <a:schemeClr val="bg2"/>
                </a:solidFill>
              </a:rPr>
              <a:t/>
            </a:r>
            <a:br>
              <a:rPr lang="it-IT" sz="3600" dirty="0" smtClean="0">
                <a:solidFill>
                  <a:schemeClr val="bg2"/>
                </a:solidFill>
              </a:rPr>
            </a:br>
            <a:r>
              <a:rPr lang="it-IT" sz="3600" dirty="0" smtClean="0">
                <a:solidFill>
                  <a:schemeClr val="bg2"/>
                </a:solidFill>
              </a:rPr>
              <a:t>- </a:t>
            </a:r>
            <a:r>
              <a:rPr lang="it-IT" sz="3600" dirty="0" smtClean="0">
                <a:solidFill>
                  <a:srgbClr val="FF0000"/>
                </a:solidFill>
              </a:rPr>
              <a:t>politiche</a:t>
            </a:r>
            <a:r>
              <a:rPr lang="it-IT" sz="3600" dirty="0" smtClean="0">
                <a:solidFill>
                  <a:schemeClr val="bg2"/>
                </a:solidFill>
              </a:rPr>
              <a:t/>
            </a:r>
            <a:br>
              <a:rPr lang="it-IT" sz="3600" dirty="0" smtClean="0">
                <a:solidFill>
                  <a:schemeClr val="bg2"/>
                </a:solidFill>
              </a:rPr>
            </a:br>
            <a:r>
              <a:rPr lang="it-IT" sz="3600" dirty="0" smtClean="0">
                <a:solidFill>
                  <a:schemeClr val="bg2"/>
                </a:solidFill>
              </a:rPr>
              <a:t>- </a:t>
            </a:r>
            <a:r>
              <a:rPr lang="it-IT" sz="3600" dirty="0" smtClean="0">
                <a:solidFill>
                  <a:schemeClr val="accent4"/>
                </a:solidFill>
              </a:rPr>
              <a:t>istituzionali</a:t>
            </a:r>
            <a:r>
              <a:rPr lang="it-IT" sz="3600" dirty="0" smtClean="0">
                <a:solidFill>
                  <a:schemeClr val="bg2"/>
                </a:solidFill>
              </a:rPr>
              <a:t/>
            </a:r>
            <a:br>
              <a:rPr lang="it-IT" sz="3600" dirty="0" smtClean="0">
                <a:solidFill>
                  <a:schemeClr val="bg2"/>
                </a:solidFill>
              </a:rPr>
            </a:br>
            <a:r>
              <a:rPr lang="it-IT" sz="3600" dirty="0" smtClean="0">
                <a:solidFill>
                  <a:schemeClr val="bg2"/>
                </a:solidFill>
              </a:rPr>
              <a:t>- </a:t>
            </a:r>
            <a:r>
              <a:rPr lang="it-IT" sz="3600" dirty="0" smtClean="0">
                <a:solidFill>
                  <a:srgbClr val="00B050"/>
                </a:solidFill>
              </a:rPr>
              <a:t>economiche</a:t>
            </a:r>
            <a:r>
              <a:rPr lang="it-IT" sz="3600" dirty="0" smtClean="0">
                <a:solidFill>
                  <a:schemeClr val="bg2"/>
                </a:solidFill>
              </a:rPr>
              <a:t/>
            </a:r>
            <a:br>
              <a:rPr lang="it-IT" sz="3600" dirty="0" smtClean="0">
                <a:solidFill>
                  <a:schemeClr val="bg2"/>
                </a:solidFill>
              </a:rPr>
            </a:br>
            <a:r>
              <a:rPr lang="it-IT" sz="3600" dirty="0" smtClean="0">
                <a:solidFill>
                  <a:schemeClr val="bg1">
                    <a:lumMod val="65000"/>
                  </a:schemeClr>
                </a:solidFill>
              </a:rPr>
              <a:t>attraverso l’utilizzo delle </a:t>
            </a:r>
            <a:r>
              <a:rPr lang="it-IT" sz="3600" b="1" u="sng" dirty="0" smtClean="0">
                <a:solidFill>
                  <a:schemeClr val="bg1">
                    <a:lumMod val="65000"/>
                  </a:schemeClr>
                </a:solidFill>
              </a:rPr>
              <a:t>fonti</a:t>
            </a:r>
            <a:br>
              <a:rPr lang="it-IT" sz="3600" b="1" u="sng" dirty="0" smtClean="0">
                <a:solidFill>
                  <a:schemeClr val="bg1">
                    <a:lumMod val="65000"/>
                  </a:schemeClr>
                </a:solidFill>
              </a:rPr>
            </a:br>
            <a:r>
              <a:rPr lang="it-IT" sz="3600" b="1" u="sng" dirty="0">
                <a:solidFill>
                  <a:schemeClr val="bg1">
                    <a:lumMod val="65000"/>
                  </a:schemeClr>
                </a:solidFill>
              </a:rPr>
              <a:t/>
            </a:r>
            <a:br>
              <a:rPr lang="it-IT" sz="3600" b="1" u="sng" dirty="0">
                <a:solidFill>
                  <a:schemeClr val="bg1">
                    <a:lumMod val="65000"/>
                  </a:schemeClr>
                </a:solidFill>
              </a:rPr>
            </a:br>
            <a:r>
              <a:rPr lang="it-IT" sz="3600" dirty="0" smtClean="0">
                <a:solidFill>
                  <a:schemeClr val="bg1">
                    <a:lumMod val="65000"/>
                  </a:schemeClr>
                </a:solidFill>
              </a:rPr>
              <a:t>2. </a:t>
            </a:r>
            <a:r>
              <a:rPr lang="it-IT" sz="3600" dirty="0" smtClean="0">
                <a:solidFill>
                  <a:schemeClr val="bg1">
                    <a:lumMod val="75000"/>
                  </a:schemeClr>
                </a:solidFill>
              </a:rPr>
              <a:t>La </a:t>
            </a:r>
            <a:r>
              <a:rPr lang="it-IT" sz="3600" dirty="0">
                <a:solidFill>
                  <a:schemeClr val="bg1">
                    <a:lumMod val="75000"/>
                  </a:schemeClr>
                </a:solidFill>
              </a:rPr>
              <a:t>storia consiste in una serie accertata di fatti storici</a:t>
            </a:r>
            <a:endParaRPr lang="it-IT" sz="3600" b="1" u="sng" dirty="0">
              <a:solidFill>
                <a:schemeClr val="bg1">
                  <a:lumMod val="65000"/>
                </a:schemeClr>
              </a:solidFill>
            </a:endParaRPr>
          </a:p>
        </p:txBody>
      </p:sp>
    </p:spTree>
    <p:extLst>
      <p:ext uri="{BB962C8B-B14F-4D97-AF65-F5344CB8AC3E}">
        <p14:creationId xmlns:p14="http://schemas.microsoft.com/office/powerpoint/2010/main" val="9544929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3068960"/>
            <a:ext cx="8229600" cy="1143000"/>
          </a:xfrm>
        </p:spPr>
        <p:txBody>
          <a:bodyPr>
            <a:normAutofit fontScale="90000"/>
          </a:bodyPr>
          <a:lstStyle/>
          <a:p>
            <a:pPr algn="l"/>
            <a:r>
              <a:rPr lang="it-IT" sz="2700" b="1" i="1" dirty="0">
                <a:solidFill>
                  <a:schemeClr val="bg1"/>
                </a:solidFill>
              </a:rPr>
              <a:t>Con l’aiuto di questi giornali posso dire di guidare a mio piacimento l’opinione pubblica in tutte le questioni di politica interna o estera</a:t>
            </a:r>
            <a:r>
              <a:rPr lang="it-IT" sz="2700" b="1" i="1" dirty="0" smtClean="0">
                <a:solidFill>
                  <a:schemeClr val="bg1"/>
                </a:solidFill>
              </a:rPr>
              <a:t>.</a:t>
            </a:r>
            <a:br>
              <a:rPr lang="it-IT" sz="2700" b="1" i="1" dirty="0" smtClean="0">
                <a:solidFill>
                  <a:schemeClr val="bg1"/>
                </a:solidFill>
              </a:rPr>
            </a:br>
            <a:r>
              <a:rPr lang="it-IT" sz="2700" b="1" i="1" dirty="0">
                <a:solidFill>
                  <a:schemeClr val="bg1"/>
                </a:solidFill>
              </a:rPr>
              <a:t/>
            </a:r>
            <a:br>
              <a:rPr lang="it-IT" sz="2700" b="1" i="1" dirty="0">
                <a:solidFill>
                  <a:schemeClr val="bg1"/>
                </a:solidFill>
              </a:rPr>
            </a:br>
            <a:r>
              <a:rPr lang="it-IT" sz="2700" b="1" i="1" dirty="0">
                <a:solidFill>
                  <a:schemeClr val="bg1"/>
                </a:solidFill>
              </a:rPr>
              <a:t>Eccito o addormento le coscienze, le rassicuro o le sconcerto, sostengo il pro e il contro, il vero e il falso. Do una notizia e la faccio smentire a seconda della circostanza: in questo modo sondo l’opinione pubblica, raccolgo le impressioni, tento combinazioni, progetti, decisioni improvvise….</a:t>
            </a:r>
            <a:r>
              <a:rPr lang="it-IT" dirty="0">
                <a:solidFill>
                  <a:schemeClr val="bg1"/>
                </a:solidFill>
              </a:rPr>
              <a:t/>
            </a:r>
            <a:br>
              <a:rPr lang="it-IT" dirty="0">
                <a:solidFill>
                  <a:schemeClr val="bg1"/>
                </a:solidFill>
              </a:rPr>
            </a:br>
            <a:endParaRPr lang="it-IT" dirty="0">
              <a:solidFill>
                <a:schemeClr val="bg1"/>
              </a:solidFill>
            </a:endParaRPr>
          </a:p>
        </p:txBody>
      </p:sp>
    </p:spTree>
    <p:extLst>
      <p:ext uri="{BB962C8B-B14F-4D97-AF65-F5344CB8AC3E}">
        <p14:creationId xmlns:p14="http://schemas.microsoft.com/office/powerpoint/2010/main" val="3406230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11560" y="2060848"/>
            <a:ext cx="8229600" cy="1143000"/>
          </a:xfrm>
        </p:spPr>
        <p:txBody>
          <a:bodyPr>
            <a:normAutofit/>
          </a:bodyPr>
          <a:lstStyle/>
          <a:p>
            <a:pPr algn="l"/>
            <a:r>
              <a:rPr lang="it-IT" sz="3200" dirty="0" smtClean="0">
                <a:solidFill>
                  <a:schemeClr val="bg1"/>
                </a:solidFill>
              </a:rPr>
              <a:t>Maurice Jolie, </a:t>
            </a:r>
            <a:r>
              <a:rPr lang="it-IT" sz="3200" i="1" dirty="0" smtClean="0">
                <a:solidFill>
                  <a:schemeClr val="bg1"/>
                </a:solidFill>
              </a:rPr>
              <a:t>Dialogo agli inferi tra Machiavelli e Montesquieu (Parigi, 1864)</a:t>
            </a:r>
            <a:endParaRPr lang="it-IT" sz="3200" i="1" dirty="0">
              <a:solidFill>
                <a:schemeClr val="bg1"/>
              </a:solidFill>
            </a:endParaRPr>
          </a:p>
        </p:txBody>
      </p:sp>
    </p:spTree>
    <p:extLst>
      <p:ext uri="{BB962C8B-B14F-4D97-AF65-F5344CB8AC3E}">
        <p14:creationId xmlns:p14="http://schemas.microsoft.com/office/powerpoint/2010/main" val="2259908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1772816"/>
            <a:ext cx="8229600" cy="1143000"/>
          </a:xfrm>
        </p:spPr>
        <p:txBody>
          <a:bodyPr>
            <a:normAutofit fontScale="90000"/>
          </a:bodyPr>
          <a:lstStyle/>
          <a:p>
            <a:pPr algn="l"/>
            <a:r>
              <a:rPr lang="it-IT" dirty="0" smtClean="0">
                <a:solidFill>
                  <a:schemeClr val="accent4">
                    <a:lumMod val="50000"/>
                  </a:schemeClr>
                </a:solidFill>
              </a:rPr>
              <a:t/>
            </a:r>
            <a:br>
              <a:rPr lang="it-IT" dirty="0" smtClean="0">
                <a:solidFill>
                  <a:schemeClr val="accent4">
                    <a:lumMod val="50000"/>
                  </a:schemeClr>
                </a:solidFill>
              </a:rPr>
            </a:br>
            <a:r>
              <a:rPr lang="it-IT" dirty="0">
                <a:solidFill>
                  <a:schemeClr val="accent4">
                    <a:lumMod val="50000"/>
                  </a:schemeClr>
                </a:solidFill>
              </a:rPr>
              <a:t/>
            </a:r>
            <a:br>
              <a:rPr lang="it-IT" dirty="0">
                <a:solidFill>
                  <a:schemeClr val="accent4">
                    <a:lumMod val="50000"/>
                  </a:schemeClr>
                </a:solidFill>
              </a:rPr>
            </a:br>
            <a:r>
              <a:rPr lang="it-IT" dirty="0" smtClean="0">
                <a:solidFill>
                  <a:schemeClr val="accent4">
                    <a:lumMod val="50000"/>
                  </a:schemeClr>
                </a:solidFill>
              </a:rPr>
              <a:t/>
            </a:r>
            <a:br>
              <a:rPr lang="it-IT" dirty="0" smtClean="0">
                <a:solidFill>
                  <a:schemeClr val="accent4">
                    <a:lumMod val="50000"/>
                  </a:schemeClr>
                </a:solidFill>
              </a:rPr>
            </a:br>
            <a:r>
              <a:rPr lang="it-IT" sz="4000" dirty="0">
                <a:solidFill>
                  <a:srgbClr val="FF0000"/>
                </a:solidFill>
              </a:rPr>
              <a:t/>
            </a:r>
            <a:br>
              <a:rPr lang="it-IT" sz="4000" dirty="0">
                <a:solidFill>
                  <a:srgbClr val="FF0000"/>
                </a:solidFill>
              </a:rPr>
            </a:br>
            <a:r>
              <a:rPr lang="it-IT" sz="3100" i="1" dirty="0" smtClean="0">
                <a:solidFill>
                  <a:srgbClr val="FF0000"/>
                </a:solidFill>
              </a:rPr>
              <a:t>Quindi fare storia è come andare al mercato…</a:t>
            </a:r>
            <a:br>
              <a:rPr lang="it-IT" sz="3100" i="1" dirty="0" smtClean="0">
                <a:solidFill>
                  <a:srgbClr val="FF0000"/>
                </a:solidFill>
              </a:rPr>
            </a:br>
            <a:r>
              <a:rPr lang="it-IT" sz="4000" dirty="0" smtClean="0">
                <a:solidFill>
                  <a:srgbClr val="FF0000"/>
                </a:solidFill>
              </a:rPr>
              <a:t/>
            </a:r>
            <a:br>
              <a:rPr lang="it-IT" sz="4000" dirty="0" smtClean="0">
                <a:solidFill>
                  <a:srgbClr val="FF0000"/>
                </a:solidFill>
              </a:rPr>
            </a:br>
            <a:r>
              <a:rPr lang="it-IT" sz="3600" dirty="0" smtClean="0">
                <a:solidFill>
                  <a:schemeClr val="bg1">
                    <a:lumMod val="75000"/>
                  </a:schemeClr>
                </a:solidFill>
              </a:rPr>
              <a:t>Lo storico trova i fatti all’interno dei documenti, </a:t>
            </a:r>
            <a:r>
              <a:rPr lang="it-IT" sz="3600" dirty="0">
                <a:solidFill>
                  <a:schemeClr val="bg1">
                    <a:lumMod val="75000"/>
                  </a:schemeClr>
                </a:solidFill>
              </a:rPr>
              <a:t>li raccoglie, li porta a casa, li cucina e li serve come preferisce. </a:t>
            </a:r>
            <a:r>
              <a:rPr lang="it-IT" sz="3600" dirty="0" smtClean="0">
                <a:solidFill>
                  <a:schemeClr val="bg1">
                    <a:lumMod val="75000"/>
                  </a:schemeClr>
                </a:solidFill>
              </a:rPr>
              <a:t>Esattamente come tante </a:t>
            </a:r>
            <a:r>
              <a:rPr lang="it-IT" sz="3600" dirty="0">
                <a:solidFill>
                  <a:schemeClr val="bg1">
                    <a:lumMod val="75000"/>
                  </a:schemeClr>
                </a:solidFill>
              </a:rPr>
              <a:t>ricette fatte con gli stessi </a:t>
            </a:r>
            <a:r>
              <a:rPr lang="it-IT" sz="3600" dirty="0" smtClean="0">
                <a:solidFill>
                  <a:schemeClr val="bg1">
                    <a:lumMod val="75000"/>
                  </a:schemeClr>
                </a:solidFill>
              </a:rPr>
              <a:t>ingredienti, </a:t>
            </a:r>
            <a:r>
              <a:rPr lang="it-IT" sz="3600" dirty="0">
                <a:solidFill>
                  <a:schemeClr val="bg1">
                    <a:lumMod val="75000"/>
                  </a:schemeClr>
                </a:solidFill>
              </a:rPr>
              <a:t>contano i </a:t>
            </a:r>
            <a:r>
              <a:rPr lang="it-IT" sz="3600" dirty="0" smtClean="0">
                <a:solidFill>
                  <a:schemeClr val="bg1">
                    <a:lumMod val="75000"/>
                  </a:schemeClr>
                </a:solidFill>
              </a:rPr>
              <a:t>cuochi, </a:t>
            </a:r>
            <a:r>
              <a:rPr lang="it-IT" sz="3600" dirty="0">
                <a:solidFill>
                  <a:schemeClr val="bg1">
                    <a:lumMod val="75000"/>
                  </a:schemeClr>
                </a:solidFill>
              </a:rPr>
              <a:t>che possono fare piatti anche molto diversi tra loro</a:t>
            </a:r>
          </a:p>
        </p:txBody>
      </p:sp>
    </p:spTree>
    <p:extLst>
      <p:ext uri="{BB962C8B-B14F-4D97-AF65-F5344CB8AC3E}">
        <p14:creationId xmlns:p14="http://schemas.microsoft.com/office/powerpoint/2010/main" val="2320717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564904"/>
            <a:ext cx="8229600" cy="1143000"/>
          </a:xfrm>
        </p:spPr>
        <p:txBody>
          <a:bodyPr>
            <a:normAutofit fontScale="90000"/>
          </a:bodyPr>
          <a:lstStyle/>
          <a:p>
            <a:pPr algn="l"/>
            <a:r>
              <a:rPr lang="it-IT" dirty="0" smtClean="0">
                <a:solidFill>
                  <a:schemeClr val="bg1">
                    <a:lumMod val="75000"/>
                  </a:schemeClr>
                </a:solidFill>
              </a:rPr>
              <a:t>1. Cosa è un fatto storico?</a:t>
            </a:r>
            <a:br>
              <a:rPr lang="it-IT" dirty="0" smtClean="0">
                <a:solidFill>
                  <a:schemeClr val="bg1">
                    <a:lumMod val="75000"/>
                  </a:schemeClr>
                </a:solidFill>
              </a:rPr>
            </a:br>
            <a:r>
              <a:rPr lang="it-IT" dirty="0" smtClean="0">
                <a:solidFill>
                  <a:schemeClr val="bg1">
                    <a:lumMod val="75000"/>
                  </a:schemeClr>
                </a:solidFill>
              </a:rPr>
              <a:t/>
            </a:r>
            <a:br>
              <a:rPr lang="it-IT" dirty="0" smtClean="0">
                <a:solidFill>
                  <a:schemeClr val="bg1">
                    <a:lumMod val="75000"/>
                  </a:schemeClr>
                </a:solidFill>
              </a:rPr>
            </a:br>
            <a:r>
              <a:rPr lang="it-IT" dirty="0" smtClean="0">
                <a:solidFill>
                  <a:schemeClr val="bg1">
                    <a:lumMod val="75000"/>
                  </a:schemeClr>
                </a:solidFill>
              </a:rPr>
              <a:t>2. Tutti i fatti del passato sono fatti storici?</a:t>
            </a:r>
            <a:br>
              <a:rPr lang="it-IT" dirty="0" smtClean="0">
                <a:solidFill>
                  <a:schemeClr val="bg1">
                    <a:lumMod val="75000"/>
                  </a:schemeClr>
                </a:solidFill>
              </a:rPr>
            </a:br>
            <a:r>
              <a:rPr lang="it-IT" dirty="0">
                <a:solidFill>
                  <a:schemeClr val="bg1">
                    <a:lumMod val="75000"/>
                  </a:schemeClr>
                </a:solidFill>
              </a:rPr>
              <a:t/>
            </a:r>
            <a:br>
              <a:rPr lang="it-IT" dirty="0">
                <a:solidFill>
                  <a:schemeClr val="bg1">
                    <a:lumMod val="75000"/>
                  </a:schemeClr>
                </a:solidFill>
              </a:rPr>
            </a:br>
            <a:r>
              <a:rPr lang="it-IT" dirty="0" smtClean="0">
                <a:solidFill>
                  <a:schemeClr val="bg1">
                    <a:lumMod val="75000"/>
                  </a:schemeClr>
                </a:solidFill>
              </a:rPr>
              <a:t>3. Cosa distingue un fatto storico da un comune fatto del passato?</a:t>
            </a:r>
            <a:endParaRPr lang="it-IT" dirty="0">
              <a:solidFill>
                <a:schemeClr val="bg1">
                  <a:lumMod val="75000"/>
                </a:schemeClr>
              </a:solidFill>
            </a:endParaRPr>
          </a:p>
        </p:txBody>
      </p:sp>
    </p:spTree>
    <p:extLst>
      <p:ext uri="{BB962C8B-B14F-4D97-AF65-F5344CB8AC3E}">
        <p14:creationId xmlns:p14="http://schemas.microsoft.com/office/powerpoint/2010/main" val="2066267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95536" y="2348880"/>
            <a:ext cx="8229600" cy="3024336"/>
          </a:xfrm>
        </p:spPr>
        <p:txBody>
          <a:bodyPr>
            <a:noAutofit/>
          </a:bodyPr>
          <a:lstStyle/>
          <a:p>
            <a:pPr algn="l"/>
            <a:r>
              <a:rPr lang="it-IT" sz="3600" i="1" dirty="0" smtClean="0">
                <a:solidFill>
                  <a:schemeClr val="bg1">
                    <a:lumMod val="75000"/>
                  </a:schemeClr>
                </a:solidFill>
              </a:rPr>
              <a:t>Cesare varca il Rubicone</a:t>
            </a:r>
            <a:br>
              <a:rPr lang="it-IT" sz="3600" i="1" dirty="0" smtClean="0">
                <a:solidFill>
                  <a:schemeClr val="bg1">
                    <a:lumMod val="75000"/>
                  </a:schemeClr>
                </a:solidFill>
              </a:rPr>
            </a:br>
            <a:r>
              <a:rPr lang="it-IT" sz="3600" i="1" dirty="0" smtClean="0">
                <a:solidFill>
                  <a:schemeClr val="bg1">
                    <a:lumMod val="75000"/>
                  </a:schemeClr>
                </a:solidFill>
              </a:rPr>
              <a:t>Mario varca il Rubicone</a:t>
            </a:r>
            <a:r>
              <a:rPr lang="it-IT" sz="3600" dirty="0" smtClean="0">
                <a:solidFill>
                  <a:schemeClr val="bg1">
                    <a:lumMod val="75000"/>
                  </a:schemeClr>
                </a:solidFill>
              </a:rPr>
              <a:t/>
            </a:r>
            <a:br>
              <a:rPr lang="it-IT" sz="3600" dirty="0" smtClean="0">
                <a:solidFill>
                  <a:schemeClr val="bg1">
                    <a:lumMod val="75000"/>
                  </a:schemeClr>
                </a:solidFill>
              </a:rPr>
            </a:br>
            <a:r>
              <a:rPr lang="it-IT" sz="3600" dirty="0">
                <a:solidFill>
                  <a:schemeClr val="bg1">
                    <a:lumMod val="75000"/>
                  </a:schemeClr>
                </a:solidFill>
              </a:rPr>
              <a:t/>
            </a:r>
            <a:br>
              <a:rPr lang="it-IT" sz="3600" dirty="0">
                <a:solidFill>
                  <a:schemeClr val="bg1">
                    <a:lumMod val="75000"/>
                  </a:schemeClr>
                </a:solidFill>
              </a:rPr>
            </a:br>
            <a:r>
              <a:rPr lang="it-IT" sz="3200" dirty="0" smtClean="0">
                <a:solidFill>
                  <a:schemeClr val="bg1">
                    <a:lumMod val="75000"/>
                  </a:schemeClr>
                </a:solidFill>
              </a:rPr>
              <a:t>Compito dello storico è </a:t>
            </a:r>
            <a:r>
              <a:rPr lang="it-IT" sz="3200" u="sng" dirty="0" smtClean="0">
                <a:solidFill>
                  <a:srgbClr val="FF0000"/>
                </a:solidFill>
              </a:rPr>
              <a:t>scegliere</a:t>
            </a:r>
            <a:r>
              <a:rPr lang="it-IT" sz="3200" dirty="0" smtClean="0">
                <a:solidFill>
                  <a:schemeClr val="bg1">
                    <a:lumMod val="75000"/>
                  </a:schemeClr>
                </a:solidFill>
              </a:rPr>
              <a:t>.</a:t>
            </a:r>
            <a:br>
              <a:rPr lang="it-IT" sz="3200" dirty="0" smtClean="0">
                <a:solidFill>
                  <a:schemeClr val="bg1">
                    <a:lumMod val="75000"/>
                  </a:schemeClr>
                </a:solidFill>
              </a:rPr>
            </a:br>
            <a:r>
              <a:rPr lang="it-IT" sz="3200" dirty="0" smtClean="0">
                <a:solidFill>
                  <a:schemeClr val="bg1">
                    <a:lumMod val="75000"/>
                  </a:schemeClr>
                </a:solidFill>
              </a:rPr>
              <a:t>Lo storico sceglie e individua il fatto storico: è una sua competenza ed è anche una grande </a:t>
            </a:r>
            <a:r>
              <a:rPr lang="it-IT" sz="3200" u="sng" dirty="0" smtClean="0">
                <a:solidFill>
                  <a:srgbClr val="FF0000"/>
                </a:solidFill>
              </a:rPr>
              <a:t>responsabilità</a:t>
            </a:r>
            <a:r>
              <a:rPr lang="it-IT" sz="3200" dirty="0" smtClean="0">
                <a:solidFill>
                  <a:schemeClr val="bg1">
                    <a:lumMod val="75000"/>
                  </a:schemeClr>
                </a:solidFill>
              </a:rPr>
              <a:t>.</a:t>
            </a:r>
            <a:br>
              <a:rPr lang="it-IT" sz="3200" dirty="0" smtClean="0">
                <a:solidFill>
                  <a:schemeClr val="bg1">
                    <a:lumMod val="75000"/>
                  </a:schemeClr>
                </a:solidFill>
              </a:rPr>
            </a:br>
            <a:r>
              <a:rPr lang="it-IT" sz="3200" dirty="0" smtClean="0">
                <a:solidFill>
                  <a:schemeClr val="bg1">
                    <a:lumMod val="75000"/>
                  </a:schemeClr>
                </a:solidFill>
              </a:rPr>
              <a:t>Ecco perché chi decide di fare e di scrivere la storia deve farlo con </a:t>
            </a:r>
            <a:r>
              <a:rPr lang="it-IT" sz="3200" u="sng" dirty="0" smtClean="0">
                <a:solidFill>
                  <a:srgbClr val="FF0000"/>
                </a:solidFill>
              </a:rPr>
              <a:t>coscienza</a:t>
            </a:r>
            <a:r>
              <a:rPr lang="it-IT" sz="3200" u="sng" dirty="0" smtClean="0">
                <a:solidFill>
                  <a:schemeClr val="bg1">
                    <a:lumMod val="75000"/>
                  </a:schemeClr>
                </a:solidFill>
              </a:rPr>
              <a:t>.</a:t>
            </a:r>
            <a:r>
              <a:rPr lang="it-IT" sz="3600" u="sng" dirty="0" smtClean="0">
                <a:solidFill>
                  <a:schemeClr val="bg1">
                    <a:lumMod val="75000"/>
                  </a:schemeClr>
                </a:solidFill>
              </a:rPr>
              <a:t/>
            </a:r>
            <a:br>
              <a:rPr lang="it-IT" sz="3600" u="sng" dirty="0" smtClean="0">
                <a:solidFill>
                  <a:schemeClr val="bg1">
                    <a:lumMod val="75000"/>
                  </a:schemeClr>
                </a:solidFill>
              </a:rPr>
            </a:br>
            <a:r>
              <a:rPr lang="it-IT" sz="3600" u="sng" dirty="0" smtClean="0">
                <a:solidFill>
                  <a:schemeClr val="bg1">
                    <a:lumMod val="75000"/>
                  </a:schemeClr>
                </a:solidFill>
              </a:rPr>
              <a:t/>
            </a:r>
            <a:br>
              <a:rPr lang="it-IT" sz="3600" u="sng" dirty="0" smtClean="0">
                <a:solidFill>
                  <a:schemeClr val="bg1">
                    <a:lumMod val="75000"/>
                  </a:schemeClr>
                </a:solidFill>
              </a:rPr>
            </a:br>
            <a:r>
              <a:rPr lang="it-IT" sz="3600" u="sng" dirty="0" smtClean="0">
                <a:solidFill>
                  <a:schemeClr val="bg1">
                    <a:lumMod val="75000"/>
                  </a:schemeClr>
                </a:solidFill>
              </a:rPr>
              <a:t>Fare la storia è una questione di coscienza </a:t>
            </a:r>
            <a:r>
              <a:rPr lang="it-IT" sz="3600" dirty="0" smtClean="0">
                <a:solidFill>
                  <a:srgbClr val="FF0000"/>
                </a:solidFill>
              </a:rPr>
              <a:t/>
            </a:r>
            <a:br>
              <a:rPr lang="it-IT" sz="3600" dirty="0" smtClean="0">
                <a:solidFill>
                  <a:srgbClr val="FF0000"/>
                </a:solidFill>
              </a:rPr>
            </a:br>
            <a:r>
              <a:rPr lang="it-IT" sz="3600" dirty="0">
                <a:solidFill>
                  <a:srgbClr val="FF0000"/>
                </a:solidFill>
              </a:rPr>
              <a:t/>
            </a:r>
            <a:br>
              <a:rPr lang="it-IT" sz="3600" dirty="0">
                <a:solidFill>
                  <a:srgbClr val="FF0000"/>
                </a:solidFill>
              </a:rPr>
            </a:br>
            <a:endParaRPr lang="it-IT" sz="3600" dirty="0">
              <a:solidFill>
                <a:srgbClr val="FF0000"/>
              </a:solidFill>
            </a:endParaRPr>
          </a:p>
        </p:txBody>
      </p:sp>
    </p:spTree>
    <p:extLst>
      <p:ext uri="{BB962C8B-B14F-4D97-AF65-F5344CB8AC3E}">
        <p14:creationId xmlns:p14="http://schemas.microsoft.com/office/powerpoint/2010/main" val="1206595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51520" y="2564904"/>
            <a:ext cx="8229600" cy="1143000"/>
          </a:xfrm>
        </p:spPr>
        <p:txBody>
          <a:bodyPr>
            <a:normAutofit fontScale="90000"/>
          </a:bodyPr>
          <a:lstStyle/>
          <a:p>
            <a:pPr algn="l"/>
            <a:r>
              <a:rPr lang="it-IT" i="1" dirty="0" smtClean="0"/>
              <a:t/>
            </a:r>
            <a:br>
              <a:rPr lang="it-IT" i="1" dirty="0" smtClean="0"/>
            </a:br>
            <a:r>
              <a:rPr lang="it-IT" i="1" dirty="0"/>
              <a:t/>
            </a:r>
            <a:br>
              <a:rPr lang="it-IT" i="1" dirty="0"/>
            </a:br>
            <a:r>
              <a:rPr lang="it-IT" i="1" dirty="0" smtClean="0"/>
              <a:t>che </a:t>
            </a:r>
            <a:r>
              <a:rPr lang="it-IT" sz="3600" i="1" dirty="0" smtClean="0">
                <a:solidFill>
                  <a:srgbClr val="FF0000"/>
                </a:solidFill>
              </a:rPr>
              <a:t>«il </a:t>
            </a:r>
            <a:r>
              <a:rPr lang="it-IT" sz="3600" i="1" dirty="0">
                <a:solidFill>
                  <a:srgbClr val="FF0000"/>
                </a:solidFill>
              </a:rPr>
              <a:t>fatto in sé per sé è come un sacco vuoto: non sta in piedi se non lo si riempie con un contenuto o un </a:t>
            </a:r>
            <a:r>
              <a:rPr lang="it-IT" sz="3600" i="1" dirty="0" smtClean="0">
                <a:solidFill>
                  <a:srgbClr val="FF0000"/>
                </a:solidFill>
              </a:rPr>
              <a:t>concetto»</a:t>
            </a:r>
            <a:br>
              <a:rPr lang="it-IT" sz="3600" i="1" dirty="0" smtClean="0">
                <a:solidFill>
                  <a:srgbClr val="FF0000"/>
                </a:solidFill>
              </a:rPr>
            </a:br>
            <a:r>
              <a:rPr lang="it-IT" sz="3600" i="1" dirty="0" smtClean="0">
                <a:solidFill>
                  <a:srgbClr val="FF0000"/>
                </a:solidFill>
              </a:rPr>
              <a:t>                                                            (Pirandello)</a:t>
            </a:r>
            <a:r>
              <a:rPr lang="it-IT" sz="3600" i="1" dirty="0" smtClean="0">
                <a:solidFill>
                  <a:srgbClr val="C00000"/>
                </a:solidFill>
              </a:rPr>
              <a:t/>
            </a:r>
            <a:br>
              <a:rPr lang="it-IT" sz="3600" i="1" dirty="0" smtClean="0">
                <a:solidFill>
                  <a:srgbClr val="C00000"/>
                </a:solidFill>
              </a:rPr>
            </a:br>
            <a:r>
              <a:rPr lang="it-IT" sz="4000" i="1" dirty="0">
                <a:solidFill>
                  <a:schemeClr val="bg1">
                    <a:lumMod val="75000"/>
                  </a:schemeClr>
                </a:solidFill>
              </a:rPr>
              <a:t/>
            </a:r>
            <a:br>
              <a:rPr lang="it-IT" sz="4000" i="1" dirty="0">
                <a:solidFill>
                  <a:schemeClr val="bg1">
                    <a:lumMod val="75000"/>
                  </a:schemeClr>
                </a:solidFill>
              </a:rPr>
            </a:br>
            <a:r>
              <a:rPr lang="it-IT" sz="3600" u="sng" dirty="0">
                <a:solidFill>
                  <a:schemeClr val="bg1">
                    <a:lumMod val="75000"/>
                  </a:schemeClr>
                </a:solidFill>
              </a:rPr>
              <a:t>I</a:t>
            </a:r>
            <a:r>
              <a:rPr lang="it-IT" sz="3600" u="sng" dirty="0" smtClean="0">
                <a:solidFill>
                  <a:schemeClr val="bg1">
                    <a:lumMod val="75000"/>
                  </a:schemeClr>
                </a:solidFill>
              </a:rPr>
              <a:t> </a:t>
            </a:r>
            <a:r>
              <a:rPr lang="it-IT" sz="3600" u="sng" dirty="0">
                <a:solidFill>
                  <a:schemeClr val="bg1">
                    <a:lumMod val="75000"/>
                  </a:schemeClr>
                </a:solidFill>
              </a:rPr>
              <a:t>fatti storici non </a:t>
            </a:r>
            <a:r>
              <a:rPr lang="it-IT" sz="3600" u="sng" dirty="0" smtClean="0">
                <a:solidFill>
                  <a:schemeClr val="bg1">
                    <a:lumMod val="75000"/>
                  </a:schemeClr>
                </a:solidFill>
              </a:rPr>
              <a:t>esistono </a:t>
            </a:r>
            <a:r>
              <a:rPr lang="it-IT" sz="3600" u="sng" dirty="0">
                <a:solidFill>
                  <a:schemeClr val="bg1">
                    <a:lumMod val="75000"/>
                  </a:schemeClr>
                </a:solidFill>
              </a:rPr>
              <a:t>fino a quando lo storico non li </a:t>
            </a:r>
            <a:r>
              <a:rPr lang="it-IT" sz="3600" u="sng" dirty="0" smtClean="0">
                <a:solidFill>
                  <a:schemeClr val="bg1">
                    <a:lumMod val="75000"/>
                  </a:schemeClr>
                </a:solidFill>
              </a:rPr>
              <a:t>crea.</a:t>
            </a:r>
            <a:r>
              <a:rPr lang="it-IT" sz="4000" u="sng" dirty="0" smtClean="0">
                <a:solidFill>
                  <a:schemeClr val="bg1">
                    <a:lumMod val="75000"/>
                  </a:schemeClr>
                </a:solidFill>
              </a:rPr>
              <a:t/>
            </a:r>
            <a:br>
              <a:rPr lang="it-IT" sz="4000" u="sng" dirty="0" smtClean="0">
                <a:solidFill>
                  <a:schemeClr val="bg1">
                    <a:lumMod val="75000"/>
                  </a:schemeClr>
                </a:solidFill>
              </a:rPr>
            </a:br>
            <a:r>
              <a:rPr lang="it-IT" sz="4000" u="sng" dirty="0">
                <a:solidFill>
                  <a:schemeClr val="bg1">
                    <a:lumMod val="75000"/>
                  </a:schemeClr>
                </a:solidFill>
              </a:rPr>
              <a:t/>
            </a:r>
            <a:br>
              <a:rPr lang="it-IT" sz="4000" u="sng" dirty="0">
                <a:solidFill>
                  <a:schemeClr val="bg1">
                    <a:lumMod val="75000"/>
                  </a:schemeClr>
                </a:solidFill>
              </a:rPr>
            </a:br>
            <a:r>
              <a:rPr lang="it-IT" sz="3600" dirty="0">
                <a:solidFill>
                  <a:schemeClr val="bg1">
                    <a:lumMod val="75000"/>
                  </a:schemeClr>
                </a:solidFill>
              </a:rPr>
              <a:t>Lo storico deve essere </a:t>
            </a:r>
            <a:r>
              <a:rPr lang="it-IT" sz="3600" u="sng" dirty="0">
                <a:solidFill>
                  <a:schemeClr val="bg1">
                    <a:lumMod val="75000"/>
                  </a:schemeClr>
                </a:solidFill>
              </a:rPr>
              <a:t>preciso</a:t>
            </a:r>
            <a:r>
              <a:rPr lang="it-IT" sz="3600" dirty="0">
                <a:solidFill>
                  <a:schemeClr val="bg1">
                    <a:lumMod val="75000"/>
                  </a:schemeClr>
                </a:solidFill>
              </a:rPr>
              <a:t> nell’individuare un fatto storico, ma quello è un </a:t>
            </a:r>
            <a:r>
              <a:rPr lang="it-IT" sz="3600" u="sng" dirty="0">
                <a:solidFill>
                  <a:schemeClr val="bg1">
                    <a:lumMod val="75000"/>
                  </a:schemeClr>
                </a:solidFill>
              </a:rPr>
              <a:t>dovere e </a:t>
            </a:r>
            <a:r>
              <a:rPr lang="it-IT" sz="3600" u="sng" dirty="0" smtClean="0">
                <a:solidFill>
                  <a:schemeClr val="bg1">
                    <a:lumMod val="75000"/>
                  </a:schemeClr>
                </a:solidFill>
              </a:rPr>
              <a:t>non un </a:t>
            </a:r>
            <a:r>
              <a:rPr lang="it-IT" sz="3600" u="sng" dirty="0">
                <a:solidFill>
                  <a:schemeClr val="bg1">
                    <a:lumMod val="75000"/>
                  </a:schemeClr>
                </a:solidFill>
              </a:rPr>
              <a:t>merito.</a:t>
            </a:r>
            <a:r>
              <a:rPr lang="it-IT" sz="3600" dirty="0">
                <a:solidFill>
                  <a:srgbClr val="FF0000"/>
                </a:solidFill>
              </a:rPr>
              <a:t/>
            </a:r>
            <a:br>
              <a:rPr lang="it-IT" sz="3600" dirty="0">
                <a:solidFill>
                  <a:srgbClr val="FF0000"/>
                </a:solidFill>
              </a:rPr>
            </a:br>
            <a:endParaRPr lang="it-IT" sz="4000" u="sng" dirty="0">
              <a:solidFill>
                <a:srgbClr val="FF0000"/>
              </a:solidFill>
            </a:endParaRPr>
          </a:p>
        </p:txBody>
      </p:sp>
    </p:spTree>
    <p:extLst>
      <p:ext uri="{BB962C8B-B14F-4D97-AF65-F5344CB8AC3E}">
        <p14:creationId xmlns:p14="http://schemas.microsoft.com/office/powerpoint/2010/main" val="840947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51520" y="2708920"/>
            <a:ext cx="8229600" cy="1143000"/>
          </a:xfrm>
        </p:spPr>
        <p:txBody>
          <a:bodyPr>
            <a:noAutofit/>
          </a:bodyPr>
          <a:lstStyle/>
          <a:p>
            <a:pPr algn="l"/>
            <a:r>
              <a:rPr lang="it-IT" sz="3200" b="1" dirty="0" smtClean="0">
                <a:solidFill>
                  <a:schemeClr val="bg1">
                    <a:lumMod val="75000"/>
                  </a:schemeClr>
                </a:solidFill>
              </a:rPr>
              <a:t>Compito </a:t>
            </a:r>
            <a:r>
              <a:rPr lang="it-IT" sz="3200" b="1" dirty="0">
                <a:solidFill>
                  <a:schemeClr val="bg1">
                    <a:lumMod val="75000"/>
                  </a:schemeClr>
                </a:solidFill>
              </a:rPr>
              <a:t>dello storico è </a:t>
            </a:r>
            <a:r>
              <a:rPr lang="it-IT" sz="3200" b="1" u="sng" dirty="0">
                <a:solidFill>
                  <a:schemeClr val="bg1">
                    <a:lumMod val="75000"/>
                  </a:schemeClr>
                </a:solidFill>
              </a:rPr>
              <a:t>scegliere</a:t>
            </a:r>
            <a:r>
              <a:rPr lang="it-IT" sz="3200" b="1" dirty="0">
                <a:solidFill>
                  <a:schemeClr val="bg1">
                    <a:lumMod val="75000"/>
                  </a:schemeClr>
                </a:solidFill>
              </a:rPr>
              <a:t>. È costretto a farlo e questa è la sua responsabilità. Che un fatto venga eletto a </a:t>
            </a:r>
            <a:r>
              <a:rPr lang="it-IT" sz="3200" b="1" u="sng" dirty="0">
                <a:solidFill>
                  <a:schemeClr val="bg1">
                    <a:lumMod val="75000"/>
                  </a:schemeClr>
                </a:solidFill>
              </a:rPr>
              <a:t>fatto storico</a:t>
            </a:r>
            <a:r>
              <a:rPr lang="it-IT" sz="3200" b="1" dirty="0">
                <a:solidFill>
                  <a:schemeClr val="bg1">
                    <a:lumMod val="75000"/>
                  </a:schemeClr>
                </a:solidFill>
              </a:rPr>
              <a:t> dipende da un problema di </a:t>
            </a:r>
            <a:r>
              <a:rPr lang="it-IT" sz="3200" b="1" u="sng" dirty="0" smtClean="0">
                <a:solidFill>
                  <a:schemeClr val="bg1">
                    <a:lumMod val="75000"/>
                  </a:schemeClr>
                </a:solidFill>
              </a:rPr>
              <a:t>interpretazione.</a:t>
            </a:r>
            <a:br>
              <a:rPr lang="it-IT" sz="3200" b="1" u="sng" dirty="0" smtClean="0">
                <a:solidFill>
                  <a:schemeClr val="bg1">
                    <a:lumMod val="75000"/>
                  </a:schemeClr>
                </a:solidFill>
              </a:rPr>
            </a:br>
            <a:r>
              <a:rPr lang="it-IT" sz="3200" b="1" u="sng" dirty="0">
                <a:solidFill>
                  <a:schemeClr val="bg1">
                    <a:lumMod val="75000"/>
                  </a:schemeClr>
                </a:solidFill>
              </a:rPr>
              <a:t/>
            </a:r>
            <a:br>
              <a:rPr lang="it-IT" sz="3200" b="1" u="sng" dirty="0">
                <a:solidFill>
                  <a:schemeClr val="bg1">
                    <a:lumMod val="75000"/>
                  </a:schemeClr>
                </a:solidFill>
              </a:rPr>
            </a:br>
            <a:r>
              <a:rPr lang="it-IT" sz="3200" u="sng" dirty="0" smtClean="0">
                <a:solidFill>
                  <a:schemeClr val="bg1">
                    <a:lumMod val="75000"/>
                  </a:schemeClr>
                </a:solidFill>
              </a:rPr>
              <a:t>Gli storici delle età antica, medievale e moderna </a:t>
            </a:r>
            <a:r>
              <a:rPr lang="it-IT" sz="3200" dirty="0">
                <a:solidFill>
                  <a:schemeClr val="bg1">
                    <a:lumMod val="75000"/>
                  </a:schemeClr>
                </a:solidFill>
              </a:rPr>
              <a:t>analizzano fatti storici in gran parte o del tutto già </a:t>
            </a:r>
            <a:r>
              <a:rPr lang="it-IT" sz="3200" dirty="0" smtClean="0">
                <a:solidFill>
                  <a:schemeClr val="bg1">
                    <a:lumMod val="75000"/>
                  </a:schemeClr>
                </a:solidFill>
              </a:rPr>
              <a:t>selezionati.</a:t>
            </a:r>
            <a:br>
              <a:rPr lang="it-IT" sz="3200" dirty="0" smtClean="0">
                <a:solidFill>
                  <a:schemeClr val="bg1">
                    <a:lumMod val="75000"/>
                  </a:schemeClr>
                </a:solidFill>
              </a:rPr>
            </a:br>
            <a:r>
              <a:rPr lang="it-IT" sz="3200" dirty="0">
                <a:solidFill>
                  <a:schemeClr val="bg1">
                    <a:lumMod val="75000"/>
                  </a:schemeClr>
                </a:solidFill>
              </a:rPr>
              <a:t/>
            </a:r>
            <a:br>
              <a:rPr lang="it-IT" sz="3200" dirty="0">
                <a:solidFill>
                  <a:schemeClr val="bg1">
                    <a:lumMod val="75000"/>
                  </a:schemeClr>
                </a:solidFill>
              </a:rPr>
            </a:br>
            <a:r>
              <a:rPr lang="it-IT" sz="3200" u="sng" dirty="0" smtClean="0">
                <a:solidFill>
                  <a:schemeClr val="bg1">
                    <a:lumMod val="75000"/>
                  </a:schemeClr>
                </a:solidFill>
              </a:rPr>
              <a:t>Lo storico dell’età contemporanea </a:t>
            </a:r>
            <a:r>
              <a:rPr lang="it-IT" sz="3200" dirty="0" smtClean="0">
                <a:solidFill>
                  <a:schemeClr val="bg1">
                    <a:lumMod val="75000"/>
                  </a:schemeClr>
                </a:solidFill>
              </a:rPr>
              <a:t>ha un problema in più: deve </a:t>
            </a:r>
            <a:r>
              <a:rPr lang="it-IT" sz="3200" dirty="0" smtClean="0">
                <a:solidFill>
                  <a:srgbClr val="FF0000"/>
                </a:solidFill>
              </a:rPr>
              <a:t>scegliere</a:t>
            </a:r>
            <a:r>
              <a:rPr lang="it-IT" sz="3200" dirty="0" smtClean="0">
                <a:solidFill>
                  <a:schemeClr val="bg1">
                    <a:lumMod val="75000"/>
                  </a:schemeClr>
                </a:solidFill>
              </a:rPr>
              <a:t> cos’è un fatto storico e cosa no.</a:t>
            </a:r>
            <a:endParaRPr lang="it-IT" sz="3200" u="sng" dirty="0">
              <a:solidFill>
                <a:schemeClr val="bg1">
                  <a:lumMod val="75000"/>
                </a:schemeClr>
              </a:solidFill>
            </a:endParaRPr>
          </a:p>
        </p:txBody>
      </p:sp>
    </p:spTree>
    <p:extLst>
      <p:ext uri="{BB962C8B-B14F-4D97-AF65-F5344CB8AC3E}">
        <p14:creationId xmlns:p14="http://schemas.microsoft.com/office/powerpoint/2010/main" val="587538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11560" y="3429000"/>
            <a:ext cx="8075240" cy="1008112"/>
          </a:xfrm>
        </p:spPr>
        <p:txBody>
          <a:bodyPr>
            <a:normAutofit fontScale="90000"/>
          </a:bodyPr>
          <a:lstStyle/>
          <a:p>
            <a:pPr algn="l"/>
            <a:r>
              <a:rPr lang="it-IT" sz="4000" u="sng" dirty="0" smtClean="0">
                <a:solidFill>
                  <a:schemeClr val="bg1">
                    <a:lumMod val="75000"/>
                  </a:schemeClr>
                </a:solidFill>
              </a:rPr>
              <a:t>L’avvenimento e il fatto storico</a:t>
            </a:r>
            <a:r>
              <a:rPr lang="it-IT" sz="4000" dirty="0" smtClean="0">
                <a:solidFill>
                  <a:schemeClr val="bg1">
                    <a:lumMod val="75000"/>
                  </a:schemeClr>
                </a:solidFill>
              </a:rPr>
              <a:t/>
            </a:r>
            <a:br>
              <a:rPr lang="it-IT" sz="4000" dirty="0" smtClean="0">
                <a:solidFill>
                  <a:schemeClr val="bg1">
                    <a:lumMod val="75000"/>
                  </a:schemeClr>
                </a:solidFill>
              </a:rPr>
            </a:br>
            <a:r>
              <a:rPr lang="it-IT" sz="4000" dirty="0">
                <a:solidFill>
                  <a:schemeClr val="bg1">
                    <a:lumMod val="75000"/>
                  </a:schemeClr>
                </a:solidFill>
              </a:rPr>
              <a:t/>
            </a:r>
            <a:br>
              <a:rPr lang="it-IT" sz="4000" dirty="0">
                <a:solidFill>
                  <a:schemeClr val="bg1">
                    <a:lumMod val="75000"/>
                  </a:schemeClr>
                </a:solidFill>
              </a:rPr>
            </a:br>
            <a:r>
              <a:rPr lang="it-IT" sz="3600" dirty="0" smtClean="0">
                <a:solidFill>
                  <a:schemeClr val="bg1">
                    <a:lumMod val="75000"/>
                  </a:schemeClr>
                </a:solidFill>
              </a:rPr>
              <a:t/>
            </a:r>
            <a:br>
              <a:rPr lang="it-IT" sz="3600" dirty="0" smtClean="0">
                <a:solidFill>
                  <a:schemeClr val="bg1">
                    <a:lumMod val="75000"/>
                  </a:schemeClr>
                </a:solidFill>
              </a:rPr>
            </a:br>
            <a:r>
              <a:rPr lang="it-IT" sz="3600" dirty="0">
                <a:solidFill>
                  <a:schemeClr val="bg1">
                    <a:lumMod val="75000"/>
                  </a:schemeClr>
                </a:solidFill>
              </a:rPr>
              <a:t>Il fatto che gli eventi abbiano luogo non li rende storici. Perché gli eventi si trasformino in «</a:t>
            </a:r>
            <a:r>
              <a:rPr lang="it-IT" sz="3600" u="sng" dirty="0">
                <a:solidFill>
                  <a:schemeClr val="bg1">
                    <a:lumMod val="75000"/>
                  </a:schemeClr>
                </a:solidFill>
              </a:rPr>
              <a:t>avvenimenti</a:t>
            </a:r>
            <a:r>
              <a:rPr lang="it-IT" sz="3600" dirty="0">
                <a:solidFill>
                  <a:schemeClr val="bg1">
                    <a:lumMod val="75000"/>
                  </a:schemeClr>
                </a:solidFill>
              </a:rPr>
              <a:t>» occorre che quegli eventi siano </a:t>
            </a:r>
            <a:r>
              <a:rPr lang="it-IT" sz="3600" u="sng" dirty="0">
                <a:solidFill>
                  <a:schemeClr val="bg1">
                    <a:lumMod val="75000"/>
                  </a:schemeClr>
                </a:solidFill>
              </a:rPr>
              <a:t>conosciuti</a:t>
            </a:r>
            <a:r>
              <a:rPr lang="it-IT" sz="3600" dirty="0">
                <a:solidFill>
                  <a:schemeClr val="bg1">
                    <a:lumMod val="75000"/>
                  </a:schemeClr>
                </a:solidFill>
              </a:rPr>
              <a:t>.</a:t>
            </a:r>
            <a:br>
              <a:rPr lang="it-IT" sz="3600" dirty="0">
                <a:solidFill>
                  <a:schemeClr val="bg1">
                    <a:lumMod val="75000"/>
                  </a:schemeClr>
                </a:solidFill>
              </a:rPr>
            </a:br>
            <a:r>
              <a:rPr lang="it-IT" sz="3600" dirty="0">
                <a:solidFill>
                  <a:schemeClr val="bg1">
                    <a:lumMod val="75000"/>
                  </a:schemeClr>
                </a:solidFill>
              </a:rPr>
              <a:t>Quindi il legame tra </a:t>
            </a:r>
            <a:r>
              <a:rPr lang="it-IT" sz="3600" u="sng" dirty="0">
                <a:solidFill>
                  <a:schemeClr val="bg1">
                    <a:lumMod val="75000"/>
                  </a:schemeClr>
                </a:solidFill>
              </a:rPr>
              <a:t>avvenimento e mezzo di comunicazione</a:t>
            </a:r>
            <a:r>
              <a:rPr lang="it-IT" sz="3600" dirty="0">
                <a:solidFill>
                  <a:schemeClr val="bg1">
                    <a:lumMod val="75000"/>
                  </a:schemeClr>
                </a:solidFill>
              </a:rPr>
              <a:t> è fondamentale </a:t>
            </a:r>
            <a:r>
              <a:rPr lang="it-IT" dirty="0" smtClean="0">
                <a:solidFill>
                  <a:schemeClr val="bg1">
                    <a:lumMod val="75000"/>
                  </a:schemeClr>
                </a:solidFill>
              </a:rPr>
              <a:t/>
            </a:r>
            <a:br>
              <a:rPr lang="it-IT" dirty="0" smtClean="0">
                <a:solidFill>
                  <a:schemeClr val="bg1">
                    <a:lumMod val="75000"/>
                  </a:schemeClr>
                </a:solidFill>
              </a:rPr>
            </a:br>
            <a:r>
              <a:rPr lang="it-IT" dirty="0">
                <a:solidFill>
                  <a:schemeClr val="bg1">
                    <a:lumMod val="75000"/>
                  </a:schemeClr>
                </a:solidFill>
              </a:rPr>
              <a:t/>
            </a:r>
            <a:br>
              <a:rPr lang="it-IT" dirty="0">
                <a:solidFill>
                  <a:schemeClr val="bg1">
                    <a:lumMod val="75000"/>
                  </a:schemeClr>
                </a:solidFill>
              </a:rPr>
            </a:br>
            <a:r>
              <a:rPr lang="it-IT" dirty="0" smtClean="0">
                <a:solidFill>
                  <a:schemeClr val="bg1">
                    <a:lumMod val="75000"/>
                  </a:schemeClr>
                </a:solidFill>
              </a:rPr>
              <a:t/>
            </a:r>
            <a:br>
              <a:rPr lang="it-IT" dirty="0" smtClean="0">
                <a:solidFill>
                  <a:schemeClr val="bg1">
                    <a:lumMod val="75000"/>
                  </a:schemeClr>
                </a:solidFill>
              </a:rPr>
            </a:br>
            <a:endParaRPr lang="it-IT" dirty="0">
              <a:solidFill>
                <a:schemeClr val="bg1">
                  <a:lumMod val="75000"/>
                </a:schemeClr>
              </a:solidFill>
            </a:endParaRPr>
          </a:p>
        </p:txBody>
      </p:sp>
    </p:spTree>
    <p:extLst>
      <p:ext uri="{BB962C8B-B14F-4D97-AF65-F5344CB8AC3E}">
        <p14:creationId xmlns:p14="http://schemas.microsoft.com/office/powerpoint/2010/main" val="353804036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415</Words>
  <Application>Microsoft Office PowerPoint</Application>
  <PresentationFormat>Presentazione su schermo (4:3)</PresentationFormat>
  <Paragraphs>31</Paragraphs>
  <Slides>31</Slides>
  <Notes>0</Notes>
  <HiddenSlides>0</HiddenSlides>
  <MMClips>0</MMClips>
  <ScaleCrop>false</ScaleCrop>
  <HeadingPairs>
    <vt:vector size="4" baseType="variant">
      <vt:variant>
        <vt:lpstr>Tema</vt:lpstr>
      </vt:variant>
      <vt:variant>
        <vt:i4>3</vt:i4>
      </vt:variant>
      <vt:variant>
        <vt:lpstr>Titoli diapositive</vt:lpstr>
      </vt:variant>
      <vt:variant>
        <vt:i4>31</vt:i4>
      </vt:variant>
    </vt:vector>
  </HeadingPairs>
  <TitlesOfParts>
    <vt:vector size="34" baseType="lpstr">
      <vt:lpstr>Tema di Office</vt:lpstr>
      <vt:lpstr>1_Tema di Office</vt:lpstr>
      <vt:lpstr>2_Tema di Office</vt:lpstr>
      <vt:lpstr>- Cos’è la storia? - Cos’è un fatto storico? - Il fatto storico e l’avvenimento - La storia è una scienza? - Storia: verità o menzogna</vt:lpstr>
      <vt:lpstr>Presentazione standard di PowerPoint</vt:lpstr>
      <vt:lpstr>                 Due definizioni  1.La storia è una disciplina che studia le trasformazioni: - sociali - politiche - istituzionali - economiche attraverso l’utilizzo delle fonti  2. La storia consiste in una serie accertata di fatti storici</vt:lpstr>
      <vt:lpstr>    Quindi fare storia è come andare al mercato…  Lo storico trova i fatti all’interno dei documenti, li raccoglie, li porta a casa, li cucina e li serve come preferisce. Esattamente come tante ricette fatte con gli stessi ingredienti, contano i cuochi, che possono fare piatti anche molto diversi tra loro</vt:lpstr>
      <vt:lpstr>1. Cosa è un fatto storico?  2. Tutti i fatti del passato sono fatti storici?  3. Cosa distingue un fatto storico da un comune fatto del passato?</vt:lpstr>
      <vt:lpstr>Cesare varca il Rubicone Mario varca il Rubicone  Compito dello storico è scegliere. Lo storico sceglie e individua il fatto storico: è una sua competenza ed è anche una grande responsabilità. Ecco perché chi decide di fare e di scrivere la storia deve farlo con coscienza.  Fare la storia è una questione di coscienza   </vt:lpstr>
      <vt:lpstr>  che «il fatto in sé per sé è come un sacco vuoto: non sta in piedi se non lo si riempie con un contenuto o un concetto»                                                             (Pirandello)  I fatti storici non esistono fino a quando lo storico non li crea.  Lo storico deve essere preciso nell’individuare un fatto storico, ma quello è un dovere e non un merito. </vt:lpstr>
      <vt:lpstr>Compito dello storico è scegliere. È costretto a farlo e questa è la sua responsabilità. Che un fatto venga eletto a fatto storico dipende da un problema di interpretazione.  Gli storici delle età antica, medievale e moderna analizzano fatti storici in gran parte o del tutto già selezionati.  Lo storico dell’età contemporanea ha un problema in più: deve scegliere cos’è un fatto storico e cosa no.</vt:lpstr>
      <vt:lpstr>L’avvenimento e il fatto storico   Il fatto che gli eventi abbiano luogo non li rende storici. Perché gli eventi si trasformino in «avvenimenti» occorre che quegli eventi siano conosciuti. Quindi il legame tra avvenimento e mezzo di comunicazione è fondamentale    </vt:lpstr>
      <vt:lpstr>L’avvenimento è legato alla comunicazione.  Nel mondo di oggi è legato all’immagine (sbarco sulla luna, 11 settembre, etc.).  Il modello dell’avvenimento moderno è proprio lo sbarco sulla luna. Mandando l’avvenimento in diretta gli sottrae il suo carattere di storicità, perché lo mette a diretto contatto con le masse. Gli si dà teatralità e spettacolarità </vt:lpstr>
      <vt:lpstr>Teatralizzandolo si toglie all’avvenimento la possibilità di essere giudicato.    Perché esso possa essere analizzato e giudicato deve diventare un fatto storico, cioè incastonato dallo storico all’interno di un percorso di fatti storici e che serve a determinare un «concetto». </vt:lpstr>
      <vt:lpstr>La storia concettualizzante  Il compito dello storico è proprio quello di creare «concetti» partendo da avvenimenti che egli seleziona facendoli diventare fatti storici.   - l’abilità di un fisico sta nell’individuare l’equazione di un fenomeno  - l’abilità di uno storico sta nel «creare concetti».</vt:lpstr>
      <vt:lpstr>La concettualizzazione serve a differenziare la storia dal romanzo storico.   La storia è molto più analisi (e problematizzazione) che narrazione   Sono proprio i concetti a distinguere la storia  dal romanzo storico. </vt:lpstr>
      <vt:lpstr>Gli storici traggono i fatti dai documenti, ma i documenti sono già di per sé un’elaborazione per cui lo storico che studia i documenti fa un’elaborazione di un’elaborazione.  Quindi i fatti storici non giungono a noi in «forma pura», ma riflessi dalla mente di chi li registra; per questo quando cominciamo un libro di storia non dobbiamo chiederci che fatti tratta, ma prima di tutto chi l’ha scritto</vt:lpstr>
      <vt:lpstr>Lo storico e i fatti sono legati da una reciproca dipendenza perché: - lo storico senza i fatti non ha senso  - i fatti senza lo storico non sono fatti storici.    Si può quindi rispondere alla domanda «Che cosa è la storia?» dicendo che sia «un continuo processo di interazione tra lo storico e i fatti, un continuo dialogo tra presente (lo storico) e il passato (i fatti), perché la storia consiste nell’interpretare il passato agli occhi del presente»</vt:lpstr>
      <vt:lpstr>La storia è una scienza?  Si può studiare la storia come se fosse una scienza?  </vt:lpstr>
      <vt:lpstr>Lo scienziato può isolare un fenomeno in laboratorio, eliminando gli «agenti esterni», le contingenze, tutto ciò che può condizionare quel fenomeno.  Lo storico non può farlo. Deve fare i conti con tutte le possibili contingenze.   Dunque non può mai arrivare a un conclusione o a una interpretazione che sia definitiva, perché nuovi contingenze e nuovi «agenti esterni» potranno sempre incidere sul fenomeno studiato</vt:lpstr>
      <vt:lpstr>      La scienza arriva a delle verità provvisorie  La storia arriva a delle verità parziali</vt:lpstr>
      <vt:lpstr>1. Cosa studia la storia? La storia studia il particolare (un singolo fenomeno in un determinato luogo e in un definito arco di tempo) e la scienza studia il generale (un fenomeno che sia tale in qualunque parte del mondo e in qualunque momento).  2. La storia insegna? Si può imparare dalla storia, ma il comportamento umano è condizionato soprattutto da altre contingenze .  3. La storia può prevedere il futuro? No, a differenza della scienza non è in grado di prevedere il futuro.  4. La storia può essere oggettiva? No, non può essere oggettiva (come la scienza), ma solo  soggettiva perché il soggetto e l’oggetto dello studio coincidono.   L’uomo studia l’uomo e non c’è un osservatore neutrale. </vt:lpstr>
      <vt:lpstr>Due più due non fa sempre quattro…… </vt:lpstr>
      <vt:lpstr>«Due più due non fa quattro. Fa quattro soltanto per i contabili. Ma non bisogna fermarsi lì, il quadro deve farlo capire: deve fecondare l'immaginazione. Io non escludo la possibilità che guardando uno dei miei quadri un uomo d'affari possa scoprire il modo di fare un buon affare e che uno scienziato possa scoprire il modo di risolvere un problema».</vt:lpstr>
      <vt:lpstr>2+2 fa quattro per convenzione, ma la storia non può basarsi sulle convenzioni, perché altrimenti rimarrebbe chiusa dentro un recinto mentre lo storico studia un particolare soggetto: l’uomo </vt:lpstr>
      <vt:lpstr>      «il bravo storico somiglia all’orco della fiaba. Egli sa che là, dove fiuta carne umana, là è la sua preda»       (March Bloch)   L’uomo studia l’uomo</vt:lpstr>
      <vt:lpstr>             Storia: Verità o menzogna?  Tutti gli storici dicono la verità? Nei libri di storia c’è scritta la verità?  L’uso pubblico della storia è qualcosa di delicato perché un’interpretazione di un problema, una mistificazione, o addirittura un falso storico possono orientare coscienze, creare e convogliare consenso politico…  Tuttavia… un falso storico è un documento storico … è una testimonianza delle ragioni per cui è stato concepito </vt:lpstr>
      <vt:lpstr>  Esempi di falsi storici   - Donazione di Costantino  - Protocolli dei Savi anziani di Sion  - Carte d’Arborea</vt:lpstr>
      <vt:lpstr>Il benessere del popolo  sarà l’oggetto unico e immutabile dei miei discorsi pubblici  Nei miei scritti troverà respiro il liberalismo più entusiasta e più universale.  Ai popoli non piacciono i governi atei: nelle mie comunicazioni col pubblico non mancherò di porre le mie azioni sotto la protezione della divinità, associando la mia stella a quella del paese.  Vorrei che gli atti del mio governo fossero paragonati continuamente a quelli dei governi precedenti. Sarà importante far emergere gli errori dei miei predecessori e dimostrare che io ho saputo evitarli sempre.</vt:lpstr>
      <vt:lpstr>Devo ora farti vedere come saprò utilizzare la stampa a vantaggio del mio potere. Azzardo a dire che nessun governo ha finora avuto un progetto tanto ardito quanto il mio. Nei paesi a regime parlamentare i governi cadono quasi sempre a causa della stampa. Ebbene io intravedo la possibilità di neutralizzare la stampa con la stampa stessa.   Dal momento che il giornalismo è una forza così grande, sai cosa farà il mio governo? Diventerà giornalista, diventerà l’incarnazione del giornalismo.  Conterò il numero dei giornali che rappresentano quella che tu chiami opposizione. Se ve ne sono dieci per l’opposizione, ne avrò venti favorevoli al governo; se ve ne sono venti ne avrò quaranta.  </vt:lpstr>
      <vt:lpstr>«Dividerò inoltre in quattro categorie i giornali filogovernativi.  Al primo posto metterò un certo numero di giornali la cui tendenza sarà francamente ufficiale e che difenderanno in ogni caso a oltranza le mie azioni. Non saranno questi ad avere la maggiore influenza sull’opinione pubblica. Al secondo posto metterò un’altra schiera di giornali il cui carattere sarà ufficioso e il cui compito sarà quello di tenere legata  al potere quella massa di uomini tiepidi e indifferenti che accettano senza scrupoli ciò che è costituito, ma non vanno al di là del loro credo politico.  Ma è nelle categorie dei giornali che seguono che si troveranno le leve più forti del mio potere. Qui la tendenza ufficiale o ufficiosa sparisce completamente, beninteso in apparenza, perché i giornali di cui ti parlerò saranno tutti legati al mio governo con la stessa catena, catena visibile per gli uni, invisibile per gli altri. Non posso dirti quanti saranno, perché istituirò un organo di stampa fidato per ciascuna opinione, per ciascun partito; avrò un organo aristocratico nel partito aristocratico; un organo repubblicano nel partito repubblicano, un organo rivoluzionario nel partito rivoluzionario, un organo anarchico nel partito anarchico»</vt:lpstr>
      <vt:lpstr>  «La mia stampa avrà cento braccia e queste braccia daranno la mano a ogni tendenza di qualsiasi opinione sparsa nell’intero paese. Si apparterrà al mio partito senza saperlo.  Coloro che crederanno di parlare la loro lingua parleranno in realtà la mia, coloro che crederanno di sostenere il loro partito, sosterranno in realtà il mio, coloro che crederanno di marciare sotto le loro bandiere, marceranno sotto le mie.  Il risultato sarà di far dire alla maggioranza: «vedete che si è liberi, che sotto questo regime si può parlare, che esso è attaccato ingiustamente, che invece di reprimere come potrebbe fare, egli soffre e tollera?» «Vedete fino a che punto le basi di questo governo e i suoi principi si impongono al rispetto di tutti? Vi sono giornali che si prendono la più grande libertà di parola, ebbene mai essi attaccano le istituzioni»   </vt:lpstr>
      <vt:lpstr>Con l’aiuto di questi giornali posso dire di guidare a mio piacimento l’opinione pubblica in tutte le questioni di politica interna o estera.  Eccito o addormento le coscienze, le rassicuro o le sconcerto, sostengo il pro e il contro, il vero e il falso. Do una notizia e la faccio smentire a seconda della circostanza: in questo modo sondo l’opinione pubblica, raccolgo le impressioni, tento combinazioni, progetti, decisioni improvvise…. </vt:lpstr>
      <vt:lpstr>Maurice Jolie, Dialogo agli inferi tra Machiavelli e Montesquieu (Parigi, 1864)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Nicola</dc:creator>
  <cp:lastModifiedBy>Nicola</cp:lastModifiedBy>
  <cp:revision>34</cp:revision>
  <dcterms:created xsi:type="dcterms:W3CDTF">2013-05-19T22:32:03Z</dcterms:created>
  <dcterms:modified xsi:type="dcterms:W3CDTF">2013-05-30T09:20:54Z</dcterms:modified>
</cp:coreProperties>
</file>